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105"/>
  </p:notesMasterIdLst>
  <p:sldIdLst>
    <p:sldId id="256" r:id="rId2"/>
    <p:sldId id="257" r:id="rId3"/>
    <p:sldId id="258" r:id="rId4"/>
    <p:sldId id="259" r:id="rId5"/>
    <p:sldId id="260" r:id="rId6"/>
    <p:sldId id="261" r:id="rId7"/>
    <p:sldId id="262" r:id="rId8"/>
    <p:sldId id="264" r:id="rId9"/>
    <p:sldId id="277" r:id="rId10"/>
    <p:sldId id="279" r:id="rId11"/>
    <p:sldId id="280" r:id="rId12"/>
    <p:sldId id="283" r:id="rId13"/>
    <p:sldId id="400" r:id="rId14"/>
    <p:sldId id="401" r:id="rId15"/>
    <p:sldId id="403" r:id="rId16"/>
    <p:sldId id="284" r:id="rId17"/>
    <p:sldId id="285" r:id="rId18"/>
    <p:sldId id="286" r:id="rId19"/>
    <p:sldId id="287" r:id="rId20"/>
    <p:sldId id="402" r:id="rId21"/>
    <p:sldId id="290" r:id="rId22"/>
    <p:sldId id="291" r:id="rId23"/>
    <p:sldId id="404" r:id="rId24"/>
    <p:sldId id="293" r:id="rId25"/>
    <p:sldId id="294" r:id="rId26"/>
    <p:sldId id="296" r:id="rId27"/>
    <p:sldId id="405" r:id="rId28"/>
    <p:sldId id="406" r:id="rId29"/>
    <p:sldId id="300" r:id="rId30"/>
    <p:sldId id="407" r:id="rId31"/>
    <p:sldId id="408" r:id="rId32"/>
    <p:sldId id="311" r:id="rId33"/>
    <p:sldId id="313" r:id="rId34"/>
    <p:sldId id="314" r:id="rId35"/>
    <p:sldId id="425" r:id="rId36"/>
    <p:sldId id="316" r:id="rId37"/>
    <p:sldId id="409" r:id="rId38"/>
    <p:sldId id="265" r:id="rId39"/>
    <p:sldId id="266" r:id="rId40"/>
    <p:sldId id="267" r:id="rId41"/>
    <p:sldId id="271" r:id="rId42"/>
    <p:sldId id="412" r:id="rId43"/>
    <p:sldId id="413" r:id="rId44"/>
    <p:sldId id="416" r:id="rId45"/>
    <p:sldId id="415" r:id="rId46"/>
    <p:sldId id="414" r:id="rId47"/>
    <p:sldId id="272" r:id="rId48"/>
    <p:sldId id="411" r:id="rId49"/>
    <p:sldId id="274" r:id="rId50"/>
    <p:sldId id="417" r:id="rId51"/>
    <p:sldId id="275" r:id="rId52"/>
    <p:sldId id="418" r:id="rId53"/>
    <p:sldId id="278" r:id="rId54"/>
    <p:sldId id="321" r:id="rId55"/>
    <p:sldId id="419" r:id="rId56"/>
    <p:sldId id="282" r:id="rId57"/>
    <p:sldId id="289" r:id="rId58"/>
    <p:sldId id="420" r:id="rId59"/>
    <p:sldId id="421" r:id="rId60"/>
    <p:sldId id="422" r:id="rId61"/>
    <p:sldId id="423" r:id="rId62"/>
    <p:sldId id="424" r:id="rId63"/>
    <p:sldId id="332" r:id="rId64"/>
    <p:sldId id="410" r:id="rId65"/>
    <p:sldId id="305" r:id="rId66"/>
    <p:sldId id="306" r:id="rId67"/>
    <p:sldId id="295" r:id="rId68"/>
    <p:sldId id="298" r:id="rId69"/>
    <p:sldId id="333" r:id="rId70"/>
    <p:sldId id="334" r:id="rId71"/>
    <p:sldId id="335" r:id="rId72"/>
    <p:sldId id="336" r:id="rId73"/>
    <p:sldId id="337" r:id="rId74"/>
    <p:sldId id="340" r:id="rId75"/>
    <p:sldId id="341" r:id="rId76"/>
    <p:sldId id="342" r:id="rId77"/>
    <p:sldId id="268" r:id="rId78"/>
    <p:sldId id="343" r:id="rId79"/>
    <p:sldId id="344" r:id="rId80"/>
    <p:sldId id="346" r:id="rId81"/>
    <p:sldId id="276" r:id="rId82"/>
    <p:sldId id="349" r:id="rId83"/>
    <p:sldId id="350" r:id="rId84"/>
    <p:sldId id="281" r:id="rId85"/>
    <p:sldId id="353" r:id="rId86"/>
    <p:sldId id="354" r:id="rId87"/>
    <p:sldId id="355" r:id="rId88"/>
    <p:sldId id="356" r:id="rId89"/>
    <p:sldId id="292" r:id="rId90"/>
    <p:sldId id="364" r:id="rId91"/>
    <p:sldId id="297" r:id="rId92"/>
    <p:sldId id="365" r:id="rId93"/>
    <p:sldId id="367" r:id="rId94"/>
    <p:sldId id="368" r:id="rId95"/>
    <p:sldId id="269" r:id="rId96"/>
    <p:sldId id="270" r:id="rId97"/>
    <p:sldId id="369" r:id="rId98"/>
    <p:sldId id="273" r:id="rId99"/>
    <p:sldId id="386" r:id="rId100"/>
    <p:sldId id="387" r:id="rId101"/>
    <p:sldId id="393" r:id="rId102"/>
    <p:sldId id="299" r:id="rId103"/>
    <p:sldId id="312" r:id="rId104"/>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555C19-C3CE-40DF-9406-78DCFAF73910}">
  <a:tblStyle styleId="{A8555C19-C3CE-40DF-9406-78DCFAF739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85442"/>
  </p:normalViewPr>
  <p:slideViewPr>
    <p:cSldViewPr snapToGrid="0">
      <p:cViewPr varScale="1">
        <p:scale>
          <a:sx n="125" d="100"/>
          <a:sy n="125" d="100"/>
        </p:scale>
        <p:origin x="1688" y="168"/>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viewProps" Target="view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com/@junyingw/future-of-gaming-rasterization-vs-ray-tracing-vs-path-tracing-32b334510f1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Implicit_surface" TargetMode="External"/><Relationship Id="rId2" Type="http://schemas.openxmlformats.org/officeDocument/2006/relationships/slide" Target="../slides/slide65.xml"/><Relationship Id="rId1" Type="http://schemas.openxmlformats.org/officeDocument/2006/relationships/notesMaster" Target="../notesMasters/notesMaster1.xml"/><Relationship Id="rId4" Type="http://schemas.openxmlformats.org/officeDocument/2006/relationships/hyperlink" Target="http://paulbourke.net/geometry/teardrop/"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 name="Google Shape;4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9b8c33d46_0_37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9b8c33d46_0_3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0" name="Google Shape;250;gf9b8c33d46_0_3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a:t>
            </a:fld>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9b8c33d46_0_38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9b8c33d46_0_3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f9b8c33d46_0_3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11</a:t>
            </a:fld>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9b8c33d46_0_4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9b8c33d46_0_4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3" name="Google Shape;283;gf9b8c33d46_0_4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12</a:t>
            </a:fld>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struct</a:t>
            </a:r>
            <a:r>
              <a:rPr lang="pt-BR"/>
              <a:t> Ray{</a:t>
            </a:r>
          </a:p>
          <a:p>
            <a:r>
              <a:rPr lang="pt-BR"/>
              <a:t>  vec3 </a:t>
            </a:r>
            <a:r>
              <a:rPr lang="pt-BR" err="1"/>
              <a:t>origin</a:t>
            </a:r>
            <a:r>
              <a:rPr lang="pt-BR"/>
              <a:t>, </a:t>
            </a:r>
            <a:r>
              <a:rPr lang="pt-BR" err="1"/>
              <a:t>direction</a:t>
            </a:r>
            <a:r>
              <a:rPr lang="pt-BR"/>
              <a:t>;</a:t>
            </a:r>
          </a:p>
          <a:p>
            <a:r>
              <a:rPr lang="pt-BR"/>
              <a:t>};</a:t>
            </a:r>
          </a:p>
          <a:p>
            <a:endParaRPr lang="pt-BR"/>
          </a:p>
          <a:p>
            <a:r>
              <a:rPr lang="pt-BR"/>
              <a:t>vec3 color(Ray </a:t>
            </a:r>
            <a:r>
              <a:rPr lang="pt-BR" err="1"/>
              <a:t>r</a:t>
            </a:r>
            <a:r>
              <a:rPr lang="pt-BR"/>
              <a:t>){</a:t>
            </a:r>
          </a:p>
          <a:p>
            <a:r>
              <a:rPr lang="pt-BR"/>
              <a:t>  vec3 </a:t>
            </a:r>
            <a:r>
              <a:rPr lang="pt-BR" err="1"/>
              <a:t>unit_direction</a:t>
            </a:r>
            <a:r>
              <a:rPr lang="pt-BR"/>
              <a:t> = normalize(</a:t>
            </a:r>
            <a:r>
              <a:rPr lang="pt-BR" err="1"/>
              <a:t>r.direction</a:t>
            </a:r>
            <a:r>
              <a:rPr lang="pt-BR"/>
              <a:t>);</a:t>
            </a:r>
          </a:p>
          <a:p>
            <a:r>
              <a:rPr lang="pt-BR"/>
              <a:t>  </a:t>
            </a:r>
            <a:r>
              <a:rPr lang="pt-BR" err="1"/>
              <a:t>float</a:t>
            </a:r>
            <a:r>
              <a:rPr lang="pt-BR"/>
              <a:t> </a:t>
            </a:r>
            <a:r>
              <a:rPr lang="pt-BR" err="1"/>
              <a:t>t</a:t>
            </a:r>
            <a:r>
              <a:rPr lang="pt-BR"/>
              <a:t> = 0.5 * (</a:t>
            </a:r>
            <a:r>
              <a:rPr lang="pt-BR" err="1"/>
              <a:t>unit_direction.y</a:t>
            </a:r>
            <a:r>
              <a:rPr lang="pt-BR"/>
              <a:t> + 1.0);</a:t>
            </a:r>
          </a:p>
          <a:p>
            <a:r>
              <a:rPr lang="pt-BR"/>
              <a:t>  </a:t>
            </a:r>
            <a:r>
              <a:rPr lang="pt-BR" err="1"/>
              <a:t>return</a:t>
            </a:r>
            <a:r>
              <a:rPr lang="pt-BR"/>
              <a:t> mix(vec3(1.0), vec3(0.5,0.7,1.0), </a:t>
            </a:r>
            <a:r>
              <a:rPr lang="pt-BR" err="1"/>
              <a:t>t</a:t>
            </a:r>
            <a:r>
              <a:rPr lang="pt-BR"/>
              <a:t>);</a:t>
            </a:r>
          </a:p>
          <a:p>
            <a:r>
              <a:rPr lang="pt-BR"/>
              <a:t>}</a:t>
            </a:r>
          </a:p>
          <a:p>
            <a:endParaRPr lang="pt-BR"/>
          </a:p>
          <a:p>
            <a:r>
              <a:rPr lang="pt-BR" err="1"/>
              <a:t>void</a:t>
            </a:r>
            <a:r>
              <a:rPr lang="pt-BR"/>
              <a:t> </a:t>
            </a:r>
            <a:r>
              <a:rPr lang="pt-BR" err="1"/>
              <a:t>mainImage</a:t>
            </a:r>
            <a:r>
              <a:rPr lang="pt-BR"/>
              <a:t>( out vec4 </a:t>
            </a:r>
            <a:r>
              <a:rPr lang="pt-BR" err="1"/>
              <a:t>fragColor</a:t>
            </a:r>
            <a:r>
              <a:rPr lang="pt-BR"/>
              <a:t>, in vec2 </a:t>
            </a:r>
            <a:r>
              <a:rPr lang="pt-BR" err="1"/>
              <a:t>fragCoord</a:t>
            </a:r>
            <a:r>
              <a:rPr lang="pt-BR"/>
              <a:t> ) {</a:t>
            </a:r>
          </a:p>
          <a:p>
            <a:r>
              <a:rPr lang="pt-BR"/>
              <a:t>  vec2 </a:t>
            </a:r>
            <a:r>
              <a:rPr lang="pt-BR" err="1"/>
              <a:t>uv</a:t>
            </a:r>
            <a:r>
              <a:rPr lang="pt-BR"/>
              <a:t> = </a:t>
            </a:r>
            <a:r>
              <a:rPr lang="pt-BR" err="1"/>
              <a:t>fragCoord</a:t>
            </a:r>
            <a:r>
              <a:rPr lang="pt-BR"/>
              <a:t>/</a:t>
            </a:r>
            <a:r>
              <a:rPr lang="pt-BR" err="1"/>
              <a:t>iResolution.xy</a:t>
            </a:r>
            <a:r>
              <a:rPr lang="pt-BR"/>
              <a:t>;</a:t>
            </a:r>
          </a:p>
          <a:p>
            <a:endParaRPr lang="pt-BR"/>
          </a:p>
          <a:p>
            <a:r>
              <a:rPr lang="pt-BR"/>
              <a:t>  </a:t>
            </a:r>
            <a:r>
              <a:rPr lang="pt-BR" err="1"/>
              <a:t>float</a:t>
            </a:r>
            <a:r>
              <a:rPr lang="pt-BR"/>
              <a:t> </a:t>
            </a:r>
            <a:r>
              <a:rPr lang="pt-BR" err="1"/>
              <a:t>aspect</a:t>
            </a:r>
            <a:r>
              <a:rPr lang="pt-BR"/>
              <a:t> = </a:t>
            </a:r>
            <a:r>
              <a:rPr lang="pt-BR" err="1"/>
              <a:t>iResolution.x</a:t>
            </a:r>
            <a:r>
              <a:rPr lang="pt-BR"/>
              <a:t>/</a:t>
            </a:r>
            <a:r>
              <a:rPr lang="pt-BR" err="1"/>
              <a:t>iResolution.y</a:t>
            </a:r>
            <a:r>
              <a:rPr lang="pt-BR"/>
              <a:t>;</a:t>
            </a:r>
          </a:p>
          <a:p>
            <a:r>
              <a:rPr lang="pt-BR"/>
              <a:t>  vec3 </a:t>
            </a:r>
            <a:r>
              <a:rPr lang="pt-BR" err="1"/>
              <a:t>lower_left_corner</a:t>
            </a:r>
            <a:r>
              <a:rPr lang="pt-BR"/>
              <a:t> = vec3(-1.0*aspect,-1.0, -1.0);</a:t>
            </a:r>
          </a:p>
          <a:p>
            <a:r>
              <a:rPr lang="pt-BR"/>
              <a:t>  vec3 horizontal = vec3(2.0*</a:t>
            </a:r>
            <a:r>
              <a:rPr lang="pt-BR" err="1"/>
              <a:t>aspect</a:t>
            </a:r>
            <a:r>
              <a:rPr lang="pt-BR"/>
              <a:t>, 0.0, 0.0);</a:t>
            </a:r>
          </a:p>
          <a:p>
            <a:r>
              <a:rPr lang="pt-BR"/>
              <a:t>  vec3 vertical = vec3(0.0,2.0, 0.0);</a:t>
            </a:r>
          </a:p>
          <a:p>
            <a:r>
              <a:rPr lang="pt-BR"/>
              <a:t>  </a:t>
            </a:r>
          </a:p>
          <a:p>
            <a:r>
              <a:rPr lang="pt-BR"/>
              <a:t>  Ray </a:t>
            </a:r>
            <a:r>
              <a:rPr lang="pt-BR" err="1"/>
              <a:t>r</a:t>
            </a:r>
            <a:r>
              <a:rPr lang="pt-BR"/>
              <a:t> = Ray(vec3(0,0,0), </a:t>
            </a:r>
            <a:r>
              <a:rPr lang="pt-BR" err="1"/>
              <a:t>lower_left_corner+uv.x</a:t>
            </a:r>
            <a:r>
              <a:rPr lang="pt-BR"/>
              <a:t>*</a:t>
            </a:r>
            <a:r>
              <a:rPr lang="pt-BR" err="1"/>
              <a:t>horizontal+uv.y</a:t>
            </a:r>
            <a:r>
              <a:rPr lang="pt-BR"/>
              <a:t>*vertical); </a:t>
            </a:r>
          </a:p>
          <a:p>
            <a:endParaRPr lang="pt-BR"/>
          </a:p>
          <a:p>
            <a:r>
              <a:rPr lang="pt-BR"/>
              <a:t>  </a:t>
            </a:r>
            <a:r>
              <a:rPr lang="pt-BR" err="1"/>
              <a:t>fragColor</a:t>
            </a:r>
            <a:r>
              <a:rPr lang="pt-BR"/>
              <a:t> = vec4(color(</a:t>
            </a:r>
            <a:r>
              <a:rPr lang="pt-BR" err="1"/>
              <a:t>r</a:t>
            </a:r>
            <a:r>
              <a:rPr lang="pt-BR"/>
              <a:t>), 1.0);</a:t>
            </a:r>
          </a:p>
          <a:p>
            <a:r>
              <a:rPr lang="pt-BR"/>
              <a:t>}</a:t>
            </a:r>
          </a:p>
          <a:p>
            <a:endParaRPr lang="pt-B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13</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9683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9b8c33d46_0_4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9b8c33d46_0_4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f9b8c33d46_0_4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9b8c33d46_0_4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f9b8c33d46_0_4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f9b8c33d46_0_4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9b8c33d46_0_4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9b8c33d46_0_4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9b8c33d46_0_4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f9b8c33d46_0_4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f9b8c33d46_0_4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f9b8c33d46_0_4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err="1"/>
              <a:t>struct</a:t>
            </a:r>
            <a:r>
              <a:rPr lang="pt-BR"/>
              <a:t> Ray{</a:t>
            </a:r>
          </a:p>
          <a:p>
            <a:r>
              <a:rPr lang="pt-BR"/>
              <a:t>  vec3 </a:t>
            </a:r>
            <a:r>
              <a:rPr lang="pt-BR" err="1"/>
              <a:t>origin</a:t>
            </a:r>
            <a:r>
              <a:rPr lang="pt-BR"/>
              <a:t>, </a:t>
            </a:r>
            <a:r>
              <a:rPr lang="pt-BR" err="1"/>
              <a:t>direction</a:t>
            </a:r>
            <a:r>
              <a:rPr lang="pt-BR"/>
              <a:t>;</a:t>
            </a:r>
          </a:p>
          <a:p>
            <a:r>
              <a:rPr lang="pt-BR"/>
              <a:t>};</a:t>
            </a:r>
          </a:p>
          <a:p>
            <a:endParaRPr lang="pt-BR"/>
          </a:p>
          <a:p>
            <a:r>
              <a:rPr lang="pt-BR" err="1"/>
              <a:t>bool</a:t>
            </a:r>
            <a:r>
              <a:rPr lang="pt-BR"/>
              <a:t> </a:t>
            </a:r>
            <a:r>
              <a:rPr lang="pt-BR" err="1"/>
              <a:t>hit_sphere</a:t>
            </a:r>
            <a:r>
              <a:rPr lang="pt-BR"/>
              <a:t>(vec3 center, </a:t>
            </a:r>
            <a:r>
              <a:rPr lang="pt-BR" err="1"/>
              <a:t>float</a:t>
            </a:r>
            <a:r>
              <a:rPr lang="pt-BR"/>
              <a:t> </a:t>
            </a:r>
            <a:r>
              <a:rPr lang="pt-BR" err="1"/>
              <a:t>radius</a:t>
            </a:r>
            <a:r>
              <a:rPr lang="pt-BR"/>
              <a:t>, Ray </a:t>
            </a:r>
            <a:r>
              <a:rPr lang="pt-BR" err="1"/>
              <a:t>r</a:t>
            </a:r>
            <a:r>
              <a:rPr lang="pt-BR"/>
              <a:t>){</a:t>
            </a:r>
          </a:p>
          <a:p>
            <a:r>
              <a:rPr lang="pt-BR"/>
              <a:t>  vec3 </a:t>
            </a:r>
            <a:r>
              <a:rPr lang="pt-BR" err="1"/>
              <a:t>oc</a:t>
            </a:r>
            <a:r>
              <a:rPr lang="pt-BR"/>
              <a:t> = </a:t>
            </a:r>
            <a:r>
              <a:rPr lang="pt-BR" err="1"/>
              <a:t>r.origin</a:t>
            </a:r>
            <a:r>
              <a:rPr lang="pt-BR"/>
              <a:t> - center;</a:t>
            </a:r>
          </a:p>
          <a:p>
            <a:r>
              <a:rPr lang="pt-BR"/>
              <a:t>  </a:t>
            </a:r>
            <a:r>
              <a:rPr lang="pt-BR" err="1"/>
              <a:t>float</a:t>
            </a:r>
            <a:r>
              <a:rPr lang="pt-BR"/>
              <a:t> a = </a:t>
            </a:r>
            <a:r>
              <a:rPr lang="pt-BR" err="1"/>
              <a:t>dot</a:t>
            </a:r>
            <a:r>
              <a:rPr lang="pt-BR"/>
              <a:t>(</a:t>
            </a:r>
            <a:r>
              <a:rPr lang="pt-BR" err="1"/>
              <a:t>r.direction,r.direction</a:t>
            </a:r>
            <a:r>
              <a:rPr lang="pt-BR"/>
              <a:t>);</a:t>
            </a:r>
          </a:p>
          <a:p>
            <a:r>
              <a:rPr lang="pt-BR"/>
              <a:t>  </a:t>
            </a:r>
            <a:r>
              <a:rPr lang="pt-BR" err="1"/>
              <a:t>float</a:t>
            </a:r>
            <a:r>
              <a:rPr lang="pt-BR"/>
              <a:t> </a:t>
            </a:r>
            <a:r>
              <a:rPr lang="pt-BR" err="1"/>
              <a:t>b</a:t>
            </a:r>
            <a:r>
              <a:rPr lang="pt-BR"/>
              <a:t> = 2. * </a:t>
            </a:r>
            <a:r>
              <a:rPr lang="pt-BR" err="1"/>
              <a:t>dot</a:t>
            </a:r>
            <a:r>
              <a:rPr lang="pt-BR"/>
              <a:t>(</a:t>
            </a:r>
            <a:r>
              <a:rPr lang="pt-BR" err="1"/>
              <a:t>oc</a:t>
            </a:r>
            <a:r>
              <a:rPr lang="pt-BR"/>
              <a:t>, </a:t>
            </a:r>
            <a:r>
              <a:rPr lang="pt-BR" err="1"/>
              <a:t>r.direction</a:t>
            </a:r>
            <a:r>
              <a:rPr lang="pt-BR"/>
              <a:t>);</a:t>
            </a:r>
          </a:p>
          <a:p>
            <a:r>
              <a:rPr lang="pt-BR"/>
              <a:t>  </a:t>
            </a:r>
            <a:r>
              <a:rPr lang="pt-BR" err="1"/>
              <a:t>float</a:t>
            </a:r>
            <a:r>
              <a:rPr lang="pt-BR"/>
              <a:t> </a:t>
            </a:r>
            <a:r>
              <a:rPr lang="pt-BR" err="1"/>
              <a:t>c</a:t>
            </a:r>
            <a:r>
              <a:rPr lang="pt-BR"/>
              <a:t> = </a:t>
            </a:r>
            <a:r>
              <a:rPr lang="pt-BR" err="1"/>
              <a:t>dot</a:t>
            </a:r>
            <a:r>
              <a:rPr lang="pt-BR"/>
              <a:t>(</a:t>
            </a:r>
            <a:r>
              <a:rPr lang="pt-BR" err="1"/>
              <a:t>oc,oc</a:t>
            </a:r>
            <a:r>
              <a:rPr lang="pt-BR"/>
              <a:t>) - </a:t>
            </a:r>
            <a:r>
              <a:rPr lang="pt-BR" err="1"/>
              <a:t>radius</a:t>
            </a:r>
            <a:r>
              <a:rPr lang="pt-BR"/>
              <a:t>*</a:t>
            </a:r>
            <a:r>
              <a:rPr lang="pt-BR" err="1"/>
              <a:t>radius</a:t>
            </a:r>
            <a:r>
              <a:rPr lang="pt-BR"/>
              <a:t>;</a:t>
            </a:r>
          </a:p>
          <a:p>
            <a:r>
              <a:rPr lang="pt-BR"/>
              <a:t>  </a:t>
            </a:r>
            <a:r>
              <a:rPr lang="pt-BR" err="1"/>
              <a:t>float</a:t>
            </a:r>
            <a:r>
              <a:rPr lang="pt-BR"/>
              <a:t> </a:t>
            </a:r>
            <a:r>
              <a:rPr lang="pt-BR" err="1"/>
              <a:t>discriminat</a:t>
            </a:r>
            <a:r>
              <a:rPr lang="pt-BR"/>
              <a:t> = </a:t>
            </a:r>
            <a:r>
              <a:rPr lang="pt-BR" err="1"/>
              <a:t>b</a:t>
            </a:r>
            <a:r>
              <a:rPr lang="pt-BR"/>
              <a:t>*</a:t>
            </a:r>
            <a:r>
              <a:rPr lang="pt-BR" err="1"/>
              <a:t>b</a:t>
            </a:r>
            <a:r>
              <a:rPr lang="pt-BR"/>
              <a:t> - 4.*a*</a:t>
            </a:r>
            <a:r>
              <a:rPr lang="pt-BR" err="1"/>
              <a:t>c</a:t>
            </a:r>
            <a:r>
              <a:rPr lang="pt-BR"/>
              <a:t>;</a:t>
            </a:r>
          </a:p>
          <a:p>
            <a:r>
              <a:rPr lang="pt-BR"/>
              <a:t>  </a:t>
            </a:r>
            <a:r>
              <a:rPr lang="pt-BR" err="1"/>
              <a:t>return</a:t>
            </a:r>
            <a:r>
              <a:rPr lang="pt-BR"/>
              <a:t> (</a:t>
            </a:r>
            <a:r>
              <a:rPr lang="pt-BR" err="1"/>
              <a:t>discriminat</a:t>
            </a:r>
            <a:r>
              <a:rPr lang="pt-BR"/>
              <a:t> &gt; 0.0);</a:t>
            </a:r>
          </a:p>
          <a:p>
            <a:r>
              <a:rPr lang="pt-BR"/>
              <a:t>}</a:t>
            </a:r>
          </a:p>
          <a:p>
            <a:endParaRPr lang="pt-BR"/>
          </a:p>
          <a:p>
            <a:r>
              <a:rPr lang="pt-BR"/>
              <a:t>vec3 color(Ray </a:t>
            </a:r>
            <a:r>
              <a:rPr lang="pt-BR" err="1"/>
              <a:t>r</a:t>
            </a:r>
            <a:r>
              <a:rPr lang="pt-BR"/>
              <a:t>){</a:t>
            </a:r>
          </a:p>
          <a:p>
            <a:r>
              <a:rPr lang="pt-BR"/>
              <a:t>  </a:t>
            </a:r>
            <a:r>
              <a:rPr lang="pt-BR" err="1"/>
              <a:t>if</a:t>
            </a:r>
            <a:r>
              <a:rPr lang="pt-BR"/>
              <a:t>(</a:t>
            </a:r>
            <a:r>
              <a:rPr lang="pt-BR" err="1"/>
              <a:t>hit_sphere</a:t>
            </a:r>
            <a:r>
              <a:rPr lang="pt-BR"/>
              <a:t>(vec3(0.,0.,-1.), 0.5, </a:t>
            </a:r>
            <a:r>
              <a:rPr lang="pt-BR" err="1"/>
              <a:t>r</a:t>
            </a:r>
            <a:r>
              <a:rPr lang="pt-BR"/>
              <a:t>)){</a:t>
            </a:r>
          </a:p>
          <a:p>
            <a:r>
              <a:rPr lang="pt-BR"/>
              <a:t>    </a:t>
            </a:r>
            <a:r>
              <a:rPr lang="pt-BR" err="1"/>
              <a:t>return</a:t>
            </a:r>
            <a:r>
              <a:rPr lang="pt-BR"/>
              <a:t> vec3(1.,0.,0.);</a:t>
            </a:r>
          </a:p>
          <a:p>
            <a:r>
              <a:rPr lang="pt-BR"/>
              <a:t>  }</a:t>
            </a:r>
          </a:p>
          <a:p>
            <a:r>
              <a:rPr lang="pt-BR"/>
              <a:t>  vec3 </a:t>
            </a:r>
            <a:r>
              <a:rPr lang="pt-BR" err="1"/>
              <a:t>unit_direction</a:t>
            </a:r>
            <a:r>
              <a:rPr lang="pt-BR"/>
              <a:t> = normalize(</a:t>
            </a:r>
            <a:r>
              <a:rPr lang="pt-BR" err="1"/>
              <a:t>r.direction</a:t>
            </a:r>
            <a:r>
              <a:rPr lang="pt-BR"/>
              <a:t>);</a:t>
            </a:r>
          </a:p>
          <a:p>
            <a:r>
              <a:rPr lang="pt-BR"/>
              <a:t>  </a:t>
            </a:r>
            <a:r>
              <a:rPr lang="pt-BR" err="1"/>
              <a:t>float</a:t>
            </a:r>
            <a:r>
              <a:rPr lang="pt-BR"/>
              <a:t> </a:t>
            </a:r>
            <a:r>
              <a:rPr lang="pt-BR" err="1"/>
              <a:t>t</a:t>
            </a:r>
            <a:r>
              <a:rPr lang="pt-BR"/>
              <a:t> = 0.5 * (</a:t>
            </a:r>
            <a:r>
              <a:rPr lang="pt-BR" err="1"/>
              <a:t>unit_direction.y</a:t>
            </a:r>
            <a:r>
              <a:rPr lang="pt-BR"/>
              <a:t> + 1.0);</a:t>
            </a:r>
          </a:p>
          <a:p>
            <a:r>
              <a:rPr lang="pt-BR"/>
              <a:t>  </a:t>
            </a:r>
            <a:r>
              <a:rPr lang="pt-BR" err="1"/>
              <a:t>return</a:t>
            </a:r>
            <a:r>
              <a:rPr lang="pt-BR"/>
              <a:t> mix(vec3(1.0), vec3(0.5,0.7,1.0), </a:t>
            </a:r>
            <a:r>
              <a:rPr lang="pt-BR" err="1"/>
              <a:t>t</a:t>
            </a:r>
            <a:r>
              <a:rPr lang="pt-BR"/>
              <a:t>);</a:t>
            </a:r>
          </a:p>
          <a:p>
            <a:r>
              <a:rPr lang="pt-BR"/>
              <a:t>}</a:t>
            </a:r>
          </a:p>
          <a:p>
            <a:endParaRPr lang="pt-BR"/>
          </a:p>
          <a:p>
            <a:r>
              <a:rPr lang="pt-BR" err="1"/>
              <a:t>void</a:t>
            </a:r>
            <a:r>
              <a:rPr lang="pt-BR"/>
              <a:t> </a:t>
            </a:r>
            <a:r>
              <a:rPr lang="pt-BR" err="1"/>
              <a:t>mainImage</a:t>
            </a:r>
            <a:r>
              <a:rPr lang="pt-BR"/>
              <a:t>( out vec4 </a:t>
            </a:r>
            <a:r>
              <a:rPr lang="pt-BR" err="1"/>
              <a:t>fragColor</a:t>
            </a:r>
            <a:r>
              <a:rPr lang="pt-BR"/>
              <a:t>, in vec2 </a:t>
            </a:r>
            <a:r>
              <a:rPr lang="pt-BR" err="1"/>
              <a:t>fragCoord</a:t>
            </a:r>
            <a:r>
              <a:rPr lang="pt-BR"/>
              <a:t> ) {</a:t>
            </a:r>
          </a:p>
          <a:p>
            <a:r>
              <a:rPr lang="pt-BR"/>
              <a:t>  vec2 </a:t>
            </a:r>
            <a:r>
              <a:rPr lang="pt-BR" err="1"/>
              <a:t>uv</a:t>
            </a:r>
            <a:r>
              <a:rPr lang="pt-BR"/>
              <a:t> = </a:t>
            </a:r>
            <a:r>
              <a:rPr lang="pt-BR" err="1"/>
              <a:t>fragCoord</a:t>
            </a:r>
            <a:r>
              <a:rPr lang="pt-BR"/>
              <a:t>/</a:t>
            </a:r>
            <a:r>
              <a:rPr lang="pt-BR" err="1"/>
              <a:t>iResolution.xy</a:t>
            </a:r>
            <a:r>
              <a:rPr lang="pt-BR"/>
              <a:t>;</a:t>
            </a:r>
          </a:p>
          <a:p>
            <a:endParaRPr lang="pt-BR"/>
          </a:p>
          <a:p>
            <a:r>
              <a:rPr lang="pt-BR"/>
              <a:t>  </a:t>
            </a:r>
            <a:r>
              <a:rPr lang="pt-BR" err="1"/>
              <a:t>float</a:t>
            </a:r>
            <a:r>
              <a:rPr lang="pt-BR"/>
              <a:t> </a:t>
            </a:r>
            <a:r>
              <a:rPr lang="pt-BR" err="1"/>
              <a:t>aspect</a:t>
            </a:r>
            <a:r>
              <a:rPr lang="pt-BR"/>
              <a:t> = </a:t>
            </a:r>
            <a:r>
              <a:rPr lang="pt-BR" err="1"/>
              <a:t>iResolution.x</a:t>
            </a:r>
            <a:r>
              <a:rPr lang="pt-BR"/>
              <a:t>/</a:t>
            </a:r>
            <a:r>
              <a:rPr lang="pt-BR" err="1"/>
              <a:t>iResolution.y</a:t>
            </a:r>
            <a:r>
              <a:rPr lang="pt-BR"/>
              <a:t>;</a:t>
            </a:r>
          </a:p>
          <a:p>
            <a:r>
              <a:rPr lang="pt-BR"/>
              <a:t>  vec3 </a:t>
            </a:r>
            <a:r>
              <a:rPr lang="pt-BR" err="1"/>
              <a:t>lower_left_corner</a:t>
            </a:r>
            <a:r>
              <a:rPr lang="pt-BR"/>
              <a:t> = vec3(-1.0*aspect,-1.0, -1.0);</a:t>
            </a:r>
          </a:p>
          <a:p>
            <a:r>
              <a:rPr lang="pt-BR"/>
              <a:t>  vec3 horizontal = vec3(2.0*</a:t>
            </a:r>
            <a:r>
              <a:rPr lang="pt-BR" err="1"/>
              <a:t>aspect</a:t>
            </a:r>
            <a:r>
              <a:rPr lang="pt-BR"/>
              <a:t>, 0.0, 0.0);</a:t>
            </a:r>
          </a:p>
          <a:p>
            <a:r>
              <a:rPr lang="pt-BR"/>
              <a:t>  vec3 vertical = vec3(0.0,2.0, 0.0);</a:t>
            </a:r>
          </a:p>
          <a:p>
            <a:r>
              <a:rPr lang="pt-BR"/>
              <a:t>  </a:t>
            </a:r>
          </a:p>
          <a:p>
            <a:r>
              <a:rPr lang="pt-BR"/>
              <a:t>  Ray </a:t>
            </a:r>
            <a:r>
              <a:rPr lang="pt-BR" err="1"/>
              <a:t>r</a:t>
            </a:r>
            <a:r>
              <a:rPr lang="pt-BR"/>
              <a:t> = Ray(vec3(0,0,0), </a:t>
            </a:r>
            <a:r>
              <a:rPr lang="pt-BR" err="1"/>
              <a:t>lower_left_corner+uv.x</a:t>
            </a:r>
            <a:r>
              <a:rPr lang="pt-BR"/>
              <a:t>*</a:t>
            </a:r>
            <a:r>
              <a:rPr lang="pt-BR" err="1"/>
              <a:t>horizontal+uv.y</a:t>
            </a:r>
            <a:r>
              <a:rPr lang="pt-BR"/>
              <a:t>*vertical); </a:t>
            </a:r>
          </a:p>
          <a:p>
            <a:endParaRPr lang="pt-BR"/>
          </a:p>
          <a:p>
            <a:r>
              <a:rPr lang="pt-BR"/>
              <a:t>  </a:t>
            </a:r>
            <a:r>
              <a:rPr lang="pt-BR" err="1"/>
              <a:t>fragColor</a:t>
            </a:r>
            <a:r>
              <a:rPr lang="pt-BR"/>
              <a:t> = vec4(color(</a:t>
            </a:r>
            <a:r>
              <a:rPr lang="pt-BR" err="1"/>
              <a:t>r</a:t>
            </a:r>
            <a:r>
              <a:rPr lang="pt-BR"/>
              <a:t>), 1.0);</a:t>
            </a:r>
          </a:p>
          <a:p>
            <a:r>
              <a:rPr lang="pt-B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20</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72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9b8c33d46_0_5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9b8c33d46_0_5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9b8c33d46_0_5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9b8c33d46_0_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9b8c33d4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9b8c33d46_0_47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9b8c33d46_0_4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9b8c33d46_0_4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23</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6320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b8c33d46_0_4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b8c33d46_0_4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f9b8c33d46_0_4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f9b8c33d46_0_5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f9b8c33d46_0_5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f9b8c33d46_0_5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27</a:t>
            </a:fld>
            <a:endParaRPr/>
          </a:p>
        </p:txBody>
      </p:sp>
    </p:spTree>
    <p:extLst>
      <p:ext uri="{BB962C8B-B14F-4D97-AF65-F5344CB8AC3E}">
        <p14:creationId xmlns:p14="http://schemas.microsoft.com/office/powerpoint/2010/main" val="227469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28</a:t>
            </a:fld>
            <a:endParaRPr/>
          </a:p>
        </p:txBody>
      </p:sp>
    </p:spTree>
    <p:extLst>
      <p:ext uri="{BB962C8B-B14F-4D97-AF65-F5344CB8AC3E}">
        <p14:creationId xmlns:p14="http://schemas.microsoft.com/office/powerpoint/2010/main" val="2091802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9b8c33d46_0_5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f9b8c33d46_0_5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f9b8c33d46_0_5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30</a:t>
            </a:fld>
            <a:endParaRPr/>
          </a:p>
        </p:txBody>
      </p:sp>
    </p:spTree>
    <p:extLst>
      <p:ext uri="{BB962C8B-B14F-4D97-AF65-F5344CB8AC3E}">
        <p14:creationId xmlns:p14="http://schemas.microsoft.com/office/powerpoint/2010/main" val="2488580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31</a:t>
            </a:fld>
            <a:endParaRPr/>
          </a:p>
        </p:txBody>
      </p:sp>
    </p:spTree>
    <p:extLst>
      <p:ext uri="{BB962C8B-B14F-4D97-AF65-F5344CB8AC3E}">
        <p14:creationId xmlns:p14="http://schemas.microsoft.com/office/powerpoint/2010/main" val="295564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9b8c33d46_0_1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9b8c33d46_0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 name="Google Shape;58;gf9b8c33d46_0_1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f9b8c33d46_0_6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f9b8c33d46_0_6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struct Ray {</a:t>
            </a:r>
          </a:p>
          <a:p>
            <a:pPr marL="0" lvl="0" indent="0" algn="l" rtl="0">
              <a:spcBef>
                <a:spcPts val="0"/>
              </a:spcBef>
              <a:spcAft>
                <a:spcPts val="0"/>
              </a:spcAft>
              <a:buNone/>
            </a:pPr>
            <a:r>
              <a:rPr lang="en-US"/>
              <a:t>  vec3 origin, direction;</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a:t>
            </a:r>
            <a:r>
              <a:rPr lang="en-US" err="1"/>
              <a:t>hit_record</a:t>
            </a:r>
            <a:r>
              <a:rPr lang="en-US"/>
              <a:t> {</a:t>
            </a:r>
          </a:p>
          <a:p>
            <a:pPr marL="0" lvl="0" indent="0" algn="l" rtl="0">
              <a:spcBef>
                <a:spcPts val="0"/>
              </a:spcBef>
              <a:spcAft>
                <a:spcPts val="0"/>
              </a:spcAft>
              <a:buNone/>
            </a:pPr>
            <a:r>
              <a:rPr lang="en-US"/>
              <a:t>  float t;</a:t>
            </a:r>
          </a:p>
          <a:p>
            <a:pPr marL="0" lvl="0" indent="0" algn="l" rtl="0">
              <a:spcBef>
                <a:spcPts val="0"/>
              </a:spcBef>
              <a:spcAft>
                <a:spcPts val="0"/>
              </a:spcAft>
              <a:buNone/>
            </a:pPr>
            <a:r>
              <a:rPr lang="en-US"/>
              <a:t>  vec3 p, normal;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Sphere {</a:t>
            </a:r>
          </a:p>
          <a:p>
            <a:pPr marL="0" lvl="0" indent="0" algn="l" rtl="0">
              <a:spcBef>
                <a:spcPts val="0"/>
              </a:spcBef>
              <a:spcAft>
                <a:spcPts val="0"/>
              </a:spcAft>
              <a:buNone/>
            </a:pPr>
            <a:r>
              <a:rPr lang="en-US"/>
              <a:t>  vec3 center;</a:t>
            </a:r>
          </a:p>
          <a:p>
            <a:pPr marL="0" lvl="0" indent="0" algn="l" rtl="0">
              <a:spcBef>
                <a:spcPts val="0"/>
              </a:spcBef>
              <a:spcAft>
                <a:spcPts val="0"/>
              </a:spcAft>
              <a:buNone/>
            </a:pPr>
            <a:r>
              <a:rPr lang="en-US"/>
              <a:t>  float radius;</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point_at_parameter</a:t>
            </a:r>
            <a:r>
              <a:rPr lang="en-US"/>
              <a:t>(Ray r, float t) {</a:t>
            </a:r>
          </a:p>
          <a:p>
            <a:pPr marL="0" lvl="0" indent="0" algn="l" rtl="0">
              <a:spcBef>
                <a:spcPts val="0"/>
              </a:spcBef>
              <a:spcAft>
                <a:spcPts val="0"/>
              </a:spcAft>
              <a:buNone/>
            </a:pPr>
            <a:r>
              <a:rPr lang="en-US"/>
              <a:t>  return(</a:t>
            </a:r>
            <a:r>
              <a:rPr lang="en-US" err="1"/>
              <a:t>r.origin</a:t>
            </a:r>
            <a:r>
              <a:rPr lang="en-US"/>
              <a:t> + t*</a:t>
            </a:r>
            <a:r>
              <a:rPr lang="en-US" err="1"/>
              <a:t>r.direction</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set_face_normal</a:t>
            </a:r>
            <a:r>
              <a:rPr lang="en-US"/>
              <a:t>(Ray r, vec3 </a:t>
            </a:r>
            <a:r>
              <a:rPr lang="en-US" err="1"/>
              <a:t>outward_normal</a:t>
            </a:r>
            <a:r>
              <a:rPr lang="en-US"/>
              <a:t>) {</a:t>
            </a:r>
          </a:p>
          <a:p>
            <a:pPr marL="0" lvl="0" indent="0" algn="l" rtl="0">
              <a:spcBef>
                <a:spcPts val="0"/>
              </a:spcBef>
              <a:spcAft>
                <a:spcPts val="0"/>
              </a:spcAft>
              <a:buNone/>
            </a:pPr>
            <a:r>
              <a:rPr lang="en-US"/>
              <a:t>    bool </a:t>
            </a:r>
            <a:r>
              <a:rPr lang="en-US" err="1"/>
              <a:t>front_face</a:t>
            </a:r>
            <a:r>
              <a:rPr lang="en-US"/>
              <a:t> = dot(</a:t>
            </a:r>
            <a:r>
              <a:rPr lang="en-US" err="1"/>
              <a:t>r.direction</a:t>
            </a:r>
            <a:r>
              <a:rPr lang="en-US"/>
              <a:t>, </a:t>
            </a:r>
            <a:r>
              <a:rPr lang="en-US" err="1"/>
              <a:t>outward_normal</a:t>
            </a:r>
            <a:r>
              <a:rPr lang="en-US"/>
              <a:t>) &lt; 0.0;</a:t>
            </a:r>
          </a:p>
          <a:p>
            <a:pPr marL="0" lvl="0" indent="0" algn="l" rtl="0">
              <a:spcBef>
                <a:spcPts val="0"/>
              </a:spcBef>
              <a:spcAft>
                <a:spcPts val="0"/>
              </a:spcAft>
              <a:buNone/>
            </a:pPr>
            <a:r>
              <a:rPr lang="en-US"/>
              <a:t>    return </a:t>
            </a:r>
            <a:r>
              <a:rPr lang="en-US" err="1"/>
              <a:t>front_face</a:t>
            </a:r>
            <a:r>
              <a:rPr lang="en-US"/>
              <a:t> ? </a:t>
            </a:r>
            <a:r>
              <a:rPr lang="en-US" err="1"/>
              <a:t>outward_normal</a:t>
            </a:r>
            <a:r>
              <a:rPr lang="en-US"/>
              <a:t> :-</a:t>
            </a:r>
            <a:r>
              <a:rPr lang="en-US" err="1"/>
              <a:t>outward_normal</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hit_sphere</a:t>
            </a:r>
            <a:r>
              <a:rPr lang="en-US"/>
              <a:t>(Sphere s, Ray r, float </a:t>
            </a:r>
            <a:r>
              <a:rPr lang="en-US" err="1"/>
              <a:t>t_min</a:t>
            </a:r>
            <a:r>
              <a:rPr lang="en-US"/>
              <a:t>, float </a:t>
            </a:r>
            <a:r>
              <a:rPr lang="en-US" err="1"/>
              <a:t>t_max</a:t>
            </a:r>
            <a:r>
              <a:rPr lang="en-US"/>
              <a:t>, out </a:t>
            </a:r>
            <a:r>
              <a:rPr lang="en-US" err="1"/>
              <a:t>hit_record</a:t>
            </a:r>
            <a:r>
              <a:rPr lang="en-US"/>
              <a:t> rec){</a:t>
            </a:r>
          </a:p>
          <a:p>
            <a:pPr marL="0" lvl="0" indent="0" algn="l" rtl="0">
              <a:spcBef>
                <a:spcPts val="0"/>
              </a:spcBef>
              <a:spcAft>
                <a:spcPts val="0"/>
              </a:spcAft>
              <a:buNone/>
            </a:pPr>
            <a:r>
              <a:rPr lang="en-US"/>
              <a:t>  vec3 </a:t>
            </a:r>
            <a:r>
              <a:rPr lang="en-US" err="1"/>
              <a:t>oc</a:t>
            </a:r>
            <a:r>
              <a:rPr lang="en-US"/>
              <a:t> = </a:t>
            </a:r>
            <a:r>
              <a:rPr lang="en-US" err="1"/>
              <a:t>r.origin</a:t>
            </a:r>
            <a:r>
              <a:rPr lang="en-US"/>
              <a:t> - </a:t>
            </a:r>
            <a:r>
              <a:rPr lang="en-US" err="1"/>
              <a:t>s.center</a:t>
            </a:r>
            <a:r>
              <a:rPr lang="en-US"/>
              <a:t>;</a:t>
            </a:r>
          </a:p>
          <a:p>
            <a:pPr marL="0" lvl="0" indent="0" algn="l" rtl="0">
              <a:spcBef>
                <a:spcPts val="0"/>
              </a:spcBef>
              <a:spcAft>
                <a:spcPts val="0"/>
              </a:spcAft>
              <a:buNone/>
            </a:pPr>
            <a:r>
              <a:rPr lang="en-US"/>
              <a:t>  float a = dot(</a:t>
            </a:r>
            <a:r>
              <a:rPr lang="en-US" err="1"/>
              <a:t>r.direction,r.direction</a:t>
            </a:r>
            <a:r>
              <a:rPr lang="en-US"/>
              <a:t>);</a:t>
            </a:r>
          </a:p>
          <a:p>
            <a:pPr marL="0" lvl="0" indent="0" algn="l" rtl="0">
              <a:spcBef>
                <a:spcPts val="0"/>
              </a:spcBef>
              <a:spcAft>
                <a:spcPts val="0"/>
              </a:spcAft>
              <a:buNone/>
            </a:pPr>
            <a:r>
              <a:rPr lang="en-US"/>
              <a:t>  float </a:t>
            </a:r>
            <a:r>
              <a:rPr lang="en-US" err="1"/>
              <a:t>half_b</a:t>
            </a:r>
            <a:r>
              <a:rPr lang="en-US"/>
              <a:t> = dot(</a:t>
            </a:r>
            <a:r>
              <a:rPr lang="en-US" err="1"/>
              <a:t>oc</a:t>
            </a:r>
            <a:r>
              <a:rPr lang="en-US"/>
              <a:t>, </a:t>
            </a:r>
            <a:r>
              <a:rPr lang="en-US" err="1"/>
              <a:t>r.direction</a:t>
            </a:r>
            <a:r>
              <a:rPr lang="en-US"/>
              <a:t>);</a:t>
            </a:r>
          </a:p>
          <a:p>
            <a:pPr marL="0" lvl="0" indent="0" algn="l" rtl="0">
              <a:spcBef>
                <a:spcPts val="0"/>
              </a:spcBef>
              <a:spcAft>
                <a:spcPts val="0"/>
              </a:spcAft>
              <a:buNone/>
            </a:pPr>
            <a:r>
              <a:rPr lang="en-US"/>
              <a:t>  float c = dot(</a:t>
            </a:r>
            <a:r>
              <a:rPr lang="en-US" err="1"/>
              <a:t>oc,oc</a:t>
            </a:r>
            <a:r>
              <a:rPr lang="en-US"/>
              <a:t>) - </a:t>
            </a:r>
            <a:r>
              <a:rPr lang="en-US" err="1"/>
              <a:t>s.radius</a:t>
            </a:r>
            <a:r>
              <a:rPr lang="en-US"/>
              <a:t>*</a:t>
            </a:r>
            <a:r>
              <a:rPr lang="en-US" err="1"/>
              <a:t>s.radius</a:t>
            </a:r>
            <a:r>
              <a:rPr lang="en-US"/>
              <a:t>;</a:t>
            </a:r>
          </a:p>
          <a:p>
            <a:pPr marL="0" lvl="0" indent="0" algn="l" rtl="0">
              <a:spcBef>
                <a:spcPts val="0"/>
              </a:spcBef>
              <a:spcAft>
                <a:spcPts val="0"/>
              </a:spcAft>
              <a:buNone/>
            </a:pPr>
            <a:r>
              <a:rPr lang="en-US"/>
              <a:t>  float </a:t>
            </a:r>
            <a:r>
              <a:rPr lang="en-US" err="1"/>
              <a:t>discriminat</a:t>
            </a:r>
            <a:r>
              <a:rPr lang="en-US"/>
              <a:t> = </a:t>
            </a:r>
            <a:r>
              <a:rPr lang="en-US" err="1"/>
              <a:t>half_b</a:t>
            </a:r>
            <a:r>
              <a:rPr lang="en-US"/>
              <a:t>*</a:t>
            </a:r>
            <a:r>
              <a:rPr lang="en-US" err="1"/>
              <a:t>half_b</a:t>
            </a:r>
            <a:r>
              <a:rPr lang="en-US"/>
              <a:t> - a*c;</a:t>
            </a:r>
          </a:p>
          <a:p>
            <a:pPr marL="0" lvl="0" indent="0" algn="l" rtl="0">
              <a:spcBef>
                <a:spcPts val="0"/>
              </a:spcBef>
              <a:spcAft>
                <a:spcPts val="0"/>
              </a:spcAft>
              <a:buNone/>
            </a:pPr>
            <a:r>
              <a:rPr lang="en-US"/>
              <a:t>  if (</a:t>
            </a:r>
            <a:r>
              <a:rPr lang="en-US" err="1"/>
              <a:t>discriminat</a:t>
            </a:r>
            <a:r>
              <a:rPr lang="en-US"/>
              <a:t> &lt; 0.0) return(false);</a:t>
            </a:r>
          </a:p>
          <a:p>
            <a:pPr marL="0" lvl="0" indent="0" algn="l" rtl="0">
              <a:spcBef>
                <a:spcPts val="0"/>
              </a:spcBef>
              <a:spcAft>
                <a:spcPts val="0"/>
              </a:spcAft>
              <a:buNone/>
            </a:pPr>
            <a:r>
              <a:rPr lang="en-US"/>
              <a:t>  float </a:t>
            </a:r>
            <a:r>
              <a:rPr lang="en-US" err="1"/>
              <a:t>sqrtd</a:t>
            </a:r>
            <a:r>
              <a:rPr lang="en-US"/>
              <a:t> = sqrt(</a:t>
            </a:r>
            <a:r>
              <a:rPr lang="en-US" err="1"/>
              <a:t>discriminat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float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 {</a:t>
            </a:r>
          </a:p>
          <a:p>
            <a:pPr marL="0" lvl="0" indent="0" algn="l" rtl="0">
              <a:spcBef>
                <a:spcPts val="0"/>
              </a:spcBef>
              <a:spcAft>
                <a:spcPts val="0"/>
              </a:spcAft>
              <a:buNone/>
            </a:pPr>
            <a:r>
              <a:rPr lang="en-US"/>
              <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a:t>
            </a:r>
          </a:p>
          <a:p>
            <a:pPr marL="0" lvl="0" indent="0" algn="l" rtl="0">
              <a:spcBef>
                <a:spcPts val="0"/>
              </a:spcBef>
              <a:spcAft>
                <a:spcPts val="0"/>
              </a:spcAft>
              <a:buNone/>
            </a:pPr>
            <a:r>
              <a:rPr lang="en-US"/>
              <a:t>      return false;</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rec.t</a:t>
            </a:r>
            <a:r>
              <a:rPr lang="en-US"/>
              <a:t> = root;</a:t>
            </a:r>
          </a:p>
          <a:p>
            <a:pPr marL="0" lvl="0" indent="0" algn="l" rtl="0">
              <a:spcBef>
                <a:spcPts val="0"/>
              </a:spcBef>
              <a:spcAft>
                <a:spcPts val="0"/>
              </a:spcAft>
              <a:buNone/>
            </a:pPr>
            <a:r>
              <a:rPr lang="en-US"/>
              <a:t>  </a:t>
            </a:r>
            <a:r>
              <a:rPr lang="en-US" err="1"/>
              <a:t>rec.p</a:t>
            </a:r>
            <a:r>
              <a:rPr lang="en-US"/>
              <a:t> = </a:t>
            </a:r>
            <a:r>
              <a:rPr lang="en-US" err="1"/>
              <a:t>point_at_parameter</a:t>
            </a:r>
            <a:r>
              <a:rPr lang="en-US"/>
              <a:t>(</a:t>
            </a:r>
            <a:r>
              <a:rPr lang="en-US" err="1"/>
              <a:t>r,rec.t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outward_normal</a:t>
            </a:r>
            <a:r>
              <a:rPr lang="en-US"/>
              <a:t> = (</a:t>
            </a:r>
            <a:r>
              <a:rPr lang="en-US" err="1"/>
              <a:t>rec.p</a:t>
            </a:r>
            <a:r>
              <a:rPr lang="en-US"/>
              <a:t> - </a:t>
            </a:r>
            <a:r>
              <a:rPr lang="en-US" err="1"/>
              <a:t>s.center</a:t>
            </a:r>
            <a:r>
              <a:rPr lang="en-US"/>
              <a:t>) / </a:t>
            </a:r>
            <a:r>
              <a:rPr lang="en-US" err="1"/>
              <a:t>s.radius</a:t>
            </a:r>
            <a:r>
              <a:rPr lang="en-US"/>
              <a:t>;</a:t>
            </a:r>
          </a:p>
          <a:p>
            <a:pPr marL="0" lvl="0" indent="0" algn="l" rtl="0">
              <a:spcBef>
                <a:spcPts val="0"/>
              </a:spcBef>
              <a:spcAft>
                <a:spcPts val="0"/>
              </a:spcAft>
              <a:buNone/>
            </a:pPr>
            <a:r>
              <a:rPr lang="en-US"/>
              <a:t>  </a:t>
            </a:r>
            <a:r>
              <a:rPr lang="en-US" err="1"/>
              <a:t>rec.normal</a:t>
            </a:r>
            <a:r>
              <a:rPr lang="en-US"/>
              <a:t> = </a:t>
            </a:r>
            <a:r>
              <a:rPr lang="en-US" err="1"/>
              <a:t>set_face_normal</a:t>
            </a:r>
            <a:r>
              <a:rPr lang="en-US"/>
              <a:t>(r, </a:t>
            </a:r>
            <a:r>
              <a:rPr lang="en-US" err="1"/>
              <a:t>outward_normal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return(true);</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Sphere world[] = Sphere[2](</a:t>
            </a:r>
          </a:p>
          <a:p>
            <a:pPr marL="0" lvl="0" indent="0" algn="l" rtl="0">
              <a:spcBef>
                <a:spcPts val="0"/>
              </a:spcBef>
              <a:spcAft>
                <a:spcPts val="0"/>
              </a:spcAft>
              <a:buNone/>
            </a:pPr>
            <a:r>
              <a:rPr lang="en-US"/>
              <a:t>  Sphere(vec3(0.0, 0.0, -1.0), 0.5),</a:t>
            </a:r>
          </a:p>
          <a:p>
            <a:pPr marL="0" lvl="0" indent="0" algn="l" rtl="0">
              <a:spcBef>
                <a:spcPts val="0"/>
              </a:spcBef>
              <a:spcAft>
                <a:spcPts val="0"/>
              </a:spcAft>
              <a:buNone/>
            </a:pPr>
            <a:r>
              <a:rPr lang="en-US"/>
              <a:t>  Sphere(vec3(0.0, -100.5, -1.0), 100.0)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hitable_list</a:t>
            </a:r>
            <a:r>
              <a:rPr lang="en-US"/>
              <a:t>(Ray r, float </a:t>
            </a:r>
            <a:r>
              <a:rPr lang="en-US" err="1"/>
              <a:t>t_min</a:t>
            </a:r>
            <a:r>
              <a:rPr lang="en-US"/>
              <a:t>, float </a:t>
            </a:r>
            <a:r>
              <a:rPr lang="en-US" err="1"/>
              <a:t>t_max</a:t>
            </a:r>
            <a:r>
              <a:rPr lang="en-US"/>
              <a:t>, </a:t>
            </a:r>
            <a:r>
              <a:rPr lang="en-US" err="1"/>
              <a:t>inout</a:t>
            </a:r>
            <a:r>
              <a:rPr lang="en-US"/>
              <a:t> </a:t>
            </a:r>
            <a:r>
              <a:rPr lang="en-US" err="1"/>
              <a:t>hit_record</a:t>
            </a:r>
            <a:r>
              <a:rPr lang="en-US"/>
              <a:t> rec) {</a:t>
            </a:r>
          </a:p>
          <a:p>
            <a:pPr marL="0" lvl="0" indent="0" algn="l" rtl="0">
              <a:spcBef>
                <a:spcPts val="0"/>
              </a:spcBef>
              <a:spcAft>
                <a:spcPts val="0"/>
              </a:spcAft>
              <a:buNone/>
            </a:pPr>
            <a:r>
              <a:rPr lang="en-US"/>
              <a:t>  </a:t>
            </a:r>
            <a:r>
              <a:rPr lang="en-US" err="1"/>
              <a:t>hit_record</a:t>
            </a:r>
            <a:r>
              <a:rPr lang="en-US"/>
              <a:t> </a:t>
            </a:r>
            <a:r>
              <a:rPr lang="en-US" err="1"/>
              <a:t>temp_rec</a:t>
            </a:r>
            <a:r>
              <a:rPr lang="en-US"/>
              <a:t>;</a:t>
            </a:r>
          </a:p>
          <a:p>
            <a:pPr marL="0" lvl="0" indent="0" algn="l" rtl="0">
              <a:spcBef>
                <a:spcPts val="0"/>
              </a:spcBef>
              <a:spcAft>
                <a:spcPts val="0"/>
              </a:spcAft>
              <a:buNone/>
            </a:pPr>
            <a:r>
              <a:rPr lang="en-US"/>
              <a:t>  bool </a:t>
            </a:r>
            <a:r>
              <a:rPr lang="en-US" err="1"/>
              <a:t>hit_anything</a:t>
            </a:r>
            <a:r>
              <a:rPr lang="en-US"/>
              <a:t> = false;</a:t>
            </a:r>
          </a:p>
          <a:p>
            <a:pPr marL="0" lvl="0" indent="0" algn="l" rtl="0">
              <a:spcBef>
                <a:spcPts val="0"/>
              </a:spcBef>
              <a:spcAft>
                <a:spcPts val="0"/>
              </a:spcAft>
              <a:buNone/>
            </a:pPr>
            <a:r>
              <a:rPr lang="en-US"/>
              <a:t>  float </a:t>
            </a:r>
            <a:r>
              <a:rPr lang="en-US" err="1"/>
              <a:t>closest_so_far</a:t>
            </a:r>
            <a:r>
              <a:rPr lang="en-US"/>
              <a:t> = </a:t>
            </a:r>
            <a:r>
              <a:rPr lang="en-US" err="1"/>
              <a:t>t_max</a:t>
            </a:r>
            <a:r>
              <a:rPr lang="en-US"/>
              <a:t>;</a:t>
            </a:r>
          </a:p>
          <a:p>
            <a:pPr marL="0" lvl="0" indent="0" algn="l" rtl="0">
              <a:spcBef>
                <a:spcPts val="0"/>
              </a:spcBef>
              <a:spcAft>
                <a:spcPts val="0"/>
              </a:spcAft>
              <a:buNone/>
            </a:pPr>
            <a:r>
              <a:rPr lang="en-US"/>
              <a:t>  for(int </a:t>
            </a:r>
            <a:r>
              <a:rPr lang="en-US" err="1"/>
              <a:t>i</a:t>
            </a:r>
            <a:r>
              <a:rPr lang="en-US"/>
              <a:t>=0; </a:t>
            </a:r>
            <a:r>
              <a:rPr lang="en-US" err="1"/>
              <a:t>i</a:t>
            </a:r>
            <a:r>
              <a:rPr lang="en-US"/>
              <a:t>&lt;</a:t>
            </a:r>
            <a:r>
              <a:rPr lang="en-US" err="1"/>
              <a:t>world.length</a:t>
            </a:r>
            <a:r>
              <a:rPr lang="en-US"/>
              <a:t>(); </a:t>
            </a:r>
            <a:r>
              <a:rPr lang="en-US" err="1"/>
              <a:t>i</a:t>
            </a:r>
            <a:r>
              <a:rPr lang="en-US"/>
              <a:t>++) {</a:t>
            </a:r>
          </a:p>
          <a:p>
            <a:pPr marL="0" lvl="0" indent="0" algn="l" rtl="0">
              <a:spcBef>
                <a:spcPts val="0"/>
              </a:spcBef>
              <a:spcAft>
                <a:spcPts val="0"/>
              </a:spcAft>
              <a:buNone/>
            </a:pPr>
            <a:r>
              <a:rPr lang="en-US"/>
              <a:t>    if(</a:t>
            </a:r>
            <a:r>
              <a:rPr lang="en-US" err="1"/>
              <a:t>hit_sphere</a:t>
            </a:r>
            <a:r>
              <a:rPr lang="en-US"/>
              <a:t>(world[</a:t>
            </a:r>
            <a:r>
              <a:rPr lang="en-US" err="1"/>
              <a:t>i</a:t>
            </a:r>
            <a:r>
              <a:rPr lang="en-US"/>
              <a:t>], r, </a:t>
            </a:r>
            <a:r>
              <a:rPr lang="en-US" err="1"/>
              <a:t>t_min</a:t>
            </a:r>
            <a:r>
              <a:rPr lang="en-US"/>
              <a:t>, </a:t>
            </a:r>
            <a:r>
              <a:rPr lang="en-US" err="1"/>
              <a:t>closest_so_far</a:t>
            </a:r>
            <a:r>
              <a:rPr lang="en-US"/>
              <a:t>, </a:t>
            </a:r>
            <a:r>
              <a:rPr lang="en-US" err="1"/>
              <a:t>temp_rec</a:t>
            </a:r>
            <a:r>
              <a:rPr lang="en-US"/>
              <a:t>)) {</a:t>
            </a:r>
          </a:p>
          <a:p>
            <a:pPr marL="0" lvl="0" indent="0" algn="l" rtl="0">
              <a:spcBef>
                <a:spcPts val="0"/>
              </a:spcBef>
              <a:spcAft>
                <a:spcPts val="0"/>
              </a:spcAft>
              <a:buNone/>
            </a:pPr>
            <a:r>
              <a:rPr lang="en-US"/>
              <a:t>      </a:t>
            </a:r>
            <a:r>
              <a:rPr lang="en-US" err="1"/>
              <a:t>hit_anything</a:t>
            </a:r>
            <a:r>
              <a:rPr lang="en-US"/>
              <a:t> = true;</a:t>
            </a:r>
          </a:p>
          <a:p>
            <a:pPr marL="0" lvl="0" indent="0" algn="l" rtl="0">
              <a:spcBef>
                <a:spcPts val="0"/>
              </a:spcBef>
              <a:spcAft>
                <a:spcPts val="0"/>
              </a:spcAft>
              <a:buNone/>
            </a:pPr>
            <a:r>
              <a:rPr lang="en-US"/>
              <a:t>      </a:t>
            </a:r>
            <a:r>
              <a:rPr lang="en-US" err="1"/>
              <a:t>closest_so_far</a:t>
            </a:r>
            <a:r>
              <a:rPr lang="en-US"/>
              <a:t> = </a:t>
            </a:r>
            <a:r>
              <a:rPr lang="en-US" err="1"/>
              <a:t>temp_rec.t</a:t>
            </a:r>
            <a:r>
              <a:rPr lang="en-US"/>
              <a:t>;</a:t>
            </a:r>
          </a:p>
          <a:p>
            <a:pPr marL="0" lvl="0" indent="0" algn="l" rtl="0">
              <a:spcBef>
                <a:spcPts val="0"/>
              </a:spcBef>
              <a:spcAft>
                <a:spcPts val="0"/>
              </a:spcAft>
              <a:buNone/>
            </a:pPr>
            <a:r>
              <a:rPr lang="en-US"/>
              <a:t>      rec = </a:t>
            </a:r>
            <a:r>
              <a:rPr lang="en-US" err="1"/>
              <a:t>temp_rec</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hit_anything</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color(Ray r){</a:t>
            </a:r>
          </a:p>
          <a:p>
            <a:pPr marL="0" lvl="0" indent="0" algn="l" rtl="0">
              <a:spcBef>
                <a:spcPts val="0"/>
              </a:spcBef>
              <a:spcAft>
                <a:spcPts val="0"/>
              </a:spcAft>
              <a:buNone/>
            </a:pPr>
            <a:r>
              <a:rPr lang="en-US"/>
              <a:t>  </a:t>
            </a:r>
            <a:r>
              <a:rPr lang="en-US" err="1"/>
              <a:t>hit_record</a:t>
            </a:r>
            <a:r>
              <a:rPr lang="en-US"/>
              <a:t> rec;</a:t>
            </a:r>
          </a:p>
          <a:p>
            <a:pPr marL="0" lvl="0" indent="0" algn="l" rtl="0">
              <a:spcBef>
                <a:spcPts val="0"/>
              </a:spcBef>
              <a:spcAft>
                <a:spcPts val="0"/>
              </a:spcAft>
              <a:buNone/>
            </a:pPr>
            <a:r>
              <a:rPr lang="en-US"/>
              <a:t>  if(</a:t>
            </a:r>
            <a:r>
              <a:rPr lang="en-US" err="1"/>
              <a:t>hitable_list</a:t>
            </a:r>
            <a:r>
              <a:rPr lang="en-US"/>
              <a:t>(r, 0.0, 10000.0, rec)) {</a:t>
            </a:r>
          </a:p>
          <a:p>
            <a:pPr marL="0" lvl="0" indent="0" algn="l" rtl="0">
              <a:spcBef>
                <a:spcPts val="0"/>
              </a:spcBef>
              <a:spcAft>
                <a:spcPts val="0"/>
              </a:spcAft>
              <a:buNone/>
            </a:pPr>
            <a:r>
              <a:rPr lang="en-US"/>
              <a:t>    return 0.5*(rec.normal+vec3(1.0));</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unit_direction</a:t>
            </a:r>
            <a:r>
              <a:rPr lang="en-US"/>
              <a:t> = normalize(</a:t>
            </a:r>
            <a:r>
              <a:rPr lang="en-US" err="1"/>
              <a:t>r.direction</a:t>
            </a:r>
            <a:r>
              <a:rPr lang="en-US"/>
              <a:t>);</a:t>
            </a:r>
          </a:p>
          <a:p>
            <a:pPr marL="0" lvl="0" indent="0" algn="l" rtl="0">
              <a:spcBef>
                <a:spcPts val="0"/>
              </a:spcBef>
              <a:spcAft>
                <a:spcPts val="0"/>
              </a:spcAft>
              <a:buNone/>
            </a:pPr>
            <a:r>
              <a:rPr lang="en-US"/>
              <a:t>  float t = 0.5 * (</a:t>
            </a:r>
            <a:r>
              <a:rPr lang="en-US" err="1"/>
              <a:t>unit_direction.y</a:t>
            </a:r>
            <a:r>
              <a:rPr lang="en-US"/>
              <a:t> + 1.0);</a:t>
            </a:r>
          </a:p>
          <a:p>
            <a:pPr marL="0" lvl="0" indent="0" algn="l" rtl="0">
              <a:spcBef>
                <a:spcPts val="0"/>
              </a:spcBef>
              <a:spcAft>
                <a:spcPts val="0"/>
              </a:spcAft>
              <a:buNone/>
            </a:pPr>
            <a:r>
              <a:rPr lang="en-US"/>
              <a:t>  return mix(vec3(1.0), vec3(0.5,0.7,1.0), 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  </a:t>
            </a:r>
          </a:p>
          <a:p>
            <a:pPr marL="0" lvl="0" indent="0" algn="l" rtl="0">
              <a:spcBef>
                <a:spcPts val="0"/>
              </a:spcBef>
              <a:spcAft>
                <a:spcPts val="0"/>
              </a:spcAft>
              <a:buNone/>
            </a:pPr>
            <a:r>
              <a:rPr lang="en-US"/>
              <a:t>void </a:t>
            </a:r>
            <a:r>
              <a:rPr lang="en-US" err="1"/>
              <a:t>mainImage</a:t>
            </a:r>
            <a:r>
              <a:rPr lang="en-US"/>
              <a:t>( out vec4 </a:t>
            </a:r>
            <a:r>
              <a:rPr lang="en-US" err="1"/>
              <a:t>fragColor</a:t>
            </a:r>
            <a:r>
              <a:rPr lang="en-US"/>
              <a:t>, in vec2 </a:t>
            </a:r>
            <a:r>
              <a:rPr lang="en-US" err="1"/>
              <a:t>fragCoord</a:t>
            </a:r>
            <a:r>
              <a:rPr lang="en-US"/>
              <a:t> ) {</a:t>
            </a:r>
          </a:p>
          <a:p>
            <a:pPr marL="0" lvl="0" indent="0" algn="l" rtl="0">
              <a:spcBef>
                <a:spcPts val="0"/>
              </a:spcBef>
              <a:spcAft>
                <a:spcPts val="0"/>
              </a:spcAft>
              <a:buNone/>
            </a:pPr>
            <a:r>
              <a:rPr lang="en-US"/>
              <a:t>  vec2 </a:t>
            </a:r>
            <a:r>
              <a:rPr lang="en-US" err="1"/>
              <a:t>uv</a:t>
            </a:r>
            <a:r>
              <a:rPr lang="en-US"/>
              <a:t> = </a:t>
            </a:r>
            <a:r>
              <a:rPr lang="en-US" err="1"/>
              <a:t>fragCoord</a:t>
            </a:r>
            <a:r>
              <a:rPr lang="en-US"/>
              <a:t>/</a:t>
            </a:r>
            <a:r>
              <a:rPr lang="en-US" err="1"/>
              <a:t>iResolution.xy</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  float aspect = </a:t>
            </a:r>
            <a:r>
              <a:rPr lang="en-US" err="1"/>
              <a:t>iResolution.x</a:t>
            </a:r>
            <a:r>
              <a:rPr lang="en-US"/>
              <a:t>/</a:t>
            </a:r>
            <a:r>
              <a:rPr lang="en-US" err="1"/>
              <a:t>iResolution.y</a:t>
            </a:r>
            <a:r>
              <a:rPr lang="en-US"/>
              <a:t>;</a:t>
            </a:r>
          </a:p>
          <a:p>
            <a:pPr marL="0" lvl="0" indent="0" algn="l" rtl="0">
              <a:spcBef>
                <a:spcPts val="0"/>
              </a:spcBef>
              <a:spcAft>
                <a:spcPts val="0"/>
              </a:spcAft>
              <a:buNone/>
            </a:pPr>
            <a:r>
              <a:rPr lang="en-US"/>
              <a:t>  vec3 </a:t>
            </a:r>
            <a:r>
              <a:rPr lang="en-US" err="1"/>
              <a:t>lower_left_corner</a:t>
            </a:r>
            <a:r>
              <a:rPr lang="en-US"/>
              <a:t> = vec3(-1.0*aspect,-1.0, -1.0);</a:t>
            </a:r>
          </a:p>
          <a:p>
            <a:pPr marL="0" lvl="0" indent="0" algn="l" rtl="0">
              <a:spcBef>
                <a:spcPts val="0"/>
              </a:spcBef>
              <a:spcAft>
                <a:spcPts val="0"/>
              </a:spcAft>
              <a:buNone/>
            </a:pPr>
            <a:r>
              <a:rPr lang="en-US"/>
              <a:t>  vec3 horizontal = vec3(2.0*aspect, 0.0, 0.0);</a:t>
            </a:r>
          </a:p>
          <a:p>
            <a:pPr marL="0" lvl="0" indent="0" algn="l" rtl="0">
              <a:spcBef>
                <a:spcPts val="0"/>
              </a:spcBef>
              <a:spcAft>
                <a:spcPts val="0"/>
              </a:spcAft>
              <a:buNone/>
            </a:pPr>
            <a:r>
              <a:rPr lang="en-US"/>
              <a:t>  vec3 vertical = vec3(0.0,2.0, 0.0);</a:t>
            </a:r>
          </a:p>
          <a:p>
            <a:pPr marL="0" lvl="0" indent="0" algn="l" rtl="0">
              <a:spcBef>
                <a:spcPts val="0"/>
              </a:spcBef>
              <a:spcAft>
                <a:spcPts val="0"/>
              </a:spcAft>
              <a:buNone/>
            </a:pPr>
            <a:r>
              <a:rPr lang="en-US"/>
              <a:t>  </a:t>
            </a:r>
          </a:p>
          <a:p>
            <a:pPr marL="0" lvl="0" indent="0" algn="l" rtl="0">
              <a:spcBef>
                <a:spcPts val="0"/>
              </a:spcBef>
              <a:spcAft>
                <a:spcPts val="0"/>
              </a:spcAft>
              <a:buNone/>
            </a:pPr>
            <a:r>
              <a:rPr lang="en-US"/>
              <a:t>  Ray r = Ray(vec3(0,0,0), </a:t>
            </a:r>
            <a:r>
              <a:rPr lang="en-US" err="1"/>
              <a:t>lower_left_corner+uv.x</a:t>
            </a:r>
            <a:r>
              <a:rPr lang="en-US"/>
              <a:t>*</a:t>
            </a:r>
            <a:r>
              <a:rPr lang="en-US" err="1"/>
              <a:t>horizontal+uv.y</a:t>
            </a:r>
            <a:r>
              <a:rPr lang="en-US"/>
              <a:t>*vertical); </a:t>
            </a:r>
          </a:p>
          <a:p>
            <a:pPr marL="0" lvl="0" indent="0" algn="l" rtl="0">
              <a:spcBef>
                <a:spcPts val="0"/>
              </a:spcBef>
              <a:spcAft>
                <a:spcPts val="0"/>
              </a:spcAft>
              <a:buNone/>
            </a:pPr>
            <a:endParaRPr lang="en-US"/>
          </a:p>
          <a:p>
            <a:pPr marL="0" lvl="0" indent="0" algn="l" rtl="0">
              <a:spcBef>
                <a:spcPts val="0"/>
              </a:spcBef>
              <a:spcAft>
                <a:spcPts val="0"/>
              </a:spcAft>
              <a:buNone/>
            </a:pPr>
            <a:r>
              <a:rPr lang="en-US"/>
              <a:t>  vec3 col = color(r);</a:t>
            </a:r>
          </a:p>
          <a:p>
            <a:pPr marL="0" lvl="0" indent="0" algn="l" rtl="0">
              <a:spcBef>
                <a:spcPts val="0"/>
              </a:spcBef>
              <a:spcAft>
                <a:spcPts val="0"/>
              </a:spcAft>
              <a:buNone/>
            </a:pPr>
            <a:r>
              <a:rPr lang="en-US"/>
              <a:t>  </a:t>
            </a:r>
            <a:r>
              <a:rPr lang="en-US" err="1"/>
              <a:t>fragColor</a:t>
            </a:r>
            <a:r>
              <a:rPr lang="en-US"/>
              <a:t> = vec4(col, 1.0);</a:t>
            </a:r>
          </a:p>
          <a:p>
            <a:pPr marL="0" lvl="0" indent="0" algn="l" rtl="0">
              <a:spcBef>
                <a:spcPts val="0"/>
              </a:spcBef>
              <a:spcAft>
                <a:spcPts val="0"/>
              </a:spcAft>
              <a:buNone/>
            </a:pPr>
            <a:r>
              <a:rPr lang="en-US"/>
              <a:t>}</a:t>
            </a:r>
          </a:p>
          <a:p>
            <a:pPr marL="0" lvl="0" indent="0" algn="l" rtl="0">
              <a:spcBef>
                <a:spcPts val="0"/>
              </a:spcBef>
              <a:spcAft>
                <a:spcPts val="0"/>
              </a:spcAft>
              <a:buNone/>
            </a:pPr>
            <a:endParaRPr/>
          </a:p>
        </p:txBody>
      </p:sp>
      <p:sp>
        <p:nvSpPr>
          <p:cNvPr id="535" name="Google Shape;535;gf9b8c33d46_0_6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9b8c33d46_0_6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9b8c33d46_0_6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9b8c33d46_0_6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f9b8c33d46_0_6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f9b8c33d46_0_6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f9b8c33d46_0_6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ae391e9fa_0_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ae391e9fa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ae391e9fa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36</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ae391e9fa_0_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fae391e9fa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struct Ray {</a:t>
            </a:r>
          </a:p>
          <a:p>
            <a:pPr marL="0" lvl="0" indent="0" algn="l" rtl="0">
              <a:spcBef>
                <a:spcPts val="0"/>
              </a:spcBef>
              <a:spcAft>
                <a:spcPts val="0"/>
              </a:spcAft>
              <a:buNone/>
            </a:pPr>
            <a:r>
              <a:rPr lang="en-US"/>
              <a:t>  vec3 origin, direction;</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a:t>
            </a:r>
            <a:r>
              <a:rPr lang="en-US" err="1"/>
              <a:t>hit_record</a:t>
            </a:r>
            <a:r>
              <a:rPr lang="en-US"/>
              <a:t> {</a:t>
            </a:r>
          </a:p>
          <a:p>
            <a:pPr marL="0" lvl="0" indent="0" algn="l" rtl="0">
              <a:spcBef>
                <a:spcPts val="0"/>
              </a:spcBef>
              <a:spcAft>
                <a:spcPts val="0"/>
              </a:spcAft>
              <a:buNone/>
            </a:pPr>
            <a:r>
              <a:rPr lang="en-US"/>
              <a:t>  float t;</a:t>
            </a:r>
          </a:p>
          <a:p>
            <a:pPr marL="0" lvl="0" indent="0" algn="l" rtl="0">
              <a:spcBef>
                <a:spcPts val="0"/>
              </a:spcBef>
              <a:spcAft>
                <a:spcPts val="0"/>
              </a:spcAft>
              <a:buNone/>
            </a:pPr>
            <a:r>
              <a:rPr lang="en-US"/>
              <a:t>  vec3 p, normal;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Sphere {</a:t>
            </a:r>
          </a:p>
          <a:p>
            <a:pPr marL="0" lvl="0" indent="0" algn="l" rtl="0">
              <a:spcBef>
                <a:spcPts val="0"/>
              </a:spcBef>
              <a:spcAft>
                <a:spcPts val="0"/>
              </a:spcAft>
              <a:buNone/>
            </a:pPr>
            <a:r>
              <a:rPr lang="en-US"/>
              <a:t>  vec3 center;</a:t>
            </a:r>
          </a:p>
          <a:p>
            <a:pPr marL="0" lvl="0" indent="0" algn="l" rtl="0">
              <a:spcBef>
                <a:spcPts val="0"/>
              </a:spcBef>
              <a:spcAft>
                <a:spcPts val="0"/>
              </a:spcAft>
              <a:buNone/>
            </a:pPr>
            <a:r>
              <a:rPr lang="en-US"/>
              <a:t>  float radius;</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point_at_parameter</a:t>
            </a:r>
            <a:r>
              <a:rPr lang="en-US"/>
              <a:t>(Ray r, float t) {</a:t>
            </a:r>
          </a:p>
          <a:p>
            <a:pPr marL="0" lvl="0" indent="0" algn="l" rtl="0">
              <a:spcBef>
                <a:spcPts val="0"/>
              </a:spcBef>
              <a:spcAft>
                <a:spcPts val="0"/>
              </a:spcAft>
              <a:buNone/>
            </a:pPr>
            <a:r>
              <a:rPr lang="en-US"/>
              <a:t>  return(</a:t>
            </a:r>
            <a:r>
              <a:rPr lang="en-US" err="1"/>
              <a:t>r.origin</a:t>
            </a:r>
            <a:r>
              <a:rPr lang="en-US"/>
              <a:t> + t*</a:t>
            </a:r>
            <a:r>
              <a:rPr lang="en-US" err="1"/>
              <a:t>r.direction</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set_face_normal</a:t>
            </a:r>
            <a:r>
              <a:rPr lang="en-US"/>
              <a:t>(Ray r, vec3 </a:t>
            </a:r>
            <a:r>
              <a:rPr lang="en-US" err="1"/>
              <a:t>outward_normal</a:t>
            </a:r>
            <a:r>
              <a:rPr lang="en-US"/>
              <a:t>) {</a:t>
            </a:r>
          </a:p>
          <a:p>
            <a:pPr marL="0" lvl="0" indent="0" algn="l" rtl="0">
              <a:spcBef>
                <a:spcPts val="0"/>
              </a:spcBef>
              <a:spcAft>
                <a:spcPts val="0"/>
              </a:spcAft>
              <a:buNone/>
            </a:pPr>
            <a:r>
              <a:rPr lang="en-US"/>
              <a:t>    bool </a:t>
            </a:r>
            <a:r>
              <a:rPr lang="en-US" err="1"/>
              <a:t>front_face</a:t>
            </a:r>
            <a:r>
              <a:rPr lang="en-US"/>
              <a:t> = dot(</a:t>
            </a:r>
            <a:r>
              <a:rPr lang="en-US" err="1"/>
              <a:t>r.direction</a:t>
            </a:r>
            <a:r>
              <a:rPr lang="en-US"/>
              <a:t>, </a:t>
            </a:r>
            <a:r>
              <a:rPr lang="en-US" err="1"/>
              <a:t>outward_normal</a:t>
            </a:r>
            <a:r>
              <a:rPr lang="en-US"/>
              <a:t>) &lt; 0.0;</a:t>
            </a:r>
          </a:p>
          <a:p>
            <a:pPr marL="0" lvl="0" indent="0" algn="l" rtl="0">
              <a:spcBef>
                <a:spcPts val="0"/>
              </a:spcBef>
              <a:spcAft>
                <a:spcPts val="0"/>
              </a:spcAft>
              <a:buNone/>
            </a:pPr>
            <a:r>
              <a:rPr lang="en-US"/>
              <a:t>    return </a:t>
            </a:r>
            <a:r>
              <a:rPr lang="en-US" err="1"/>
              <a:t>front_face</a:t>
            </a:r>
            <a:r>
              <a:rPr lang="en-US"/>
              <a:t> ? </a:t>
            </a:r>
            <a:r>
              <a:rPr lang="en-US" err="1"/>
              <a:t>outward_normal</a:t>
            </a:r>
            <a:r>
              <a:rPr lang="en-US"/>
              <a:t> :-</a:t>
            </a:r>
            <a:r>
              <a:rPr lang="en-US" err="1"/>
              <a:t>outward_normal</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hit_sphere</a:t>
            </a:r>
            <a:r>
              <a:rPr lang="en-US"/>
              <a:t>(Sphere s, Ray r, float </a:t>
            </a:r>
            <a:r>
              <a:rPr lang="en-US" err="1"/>
              <a:t>t_min</a:t>
            </a:r>
            <a:r>
              <a:rPr lang="en-US"/>
              <a:t>, float </a:t>
            </a:r>
            <a:r>
              <a:rPr lang="en-US" err="1"/>
              <a:t>t_max</a:t>
            </a:r>
            <a:r>
              <a:rPr lang="en-US"/>
              <a:t>, out </a:t>
            </a:r>
            <a:r>
              <a:rPr lang="en-US" err="1"/>
              <a:t>hit_record</a:t>
            </a:r>
            <a:r>
              <a:rPr lang="en-US"/>
              <a:t> rec){</a:t>
            </a:r>
          </a:p>
          <a:p>
            <a:pPr marL="0" lvl="0" indent="0" algn="l" rtl="0">
              <a:spcBef>
                <a:spcPts val="0"/>
              </a:spcBef>
              <a:spcAft>
                <a:spcPts val="0"/>
              </a:spcAft>
              <a:buNone/>
            </a:pPr>
            <a:r>
              <a:rPr lang="en-US"/>
              <a:t>  vec3 </a:t>
            </a:r>
            <a:r>
              <a:rPr lang="en-US" err="1"/>
              <a:t>oc</a:t>
            </a:r>
            <a:r>
              <a:rPr lang="en-US"/>
              <a:t> = </a:t>
            </a:r>
            <a:r>
              <a:rPr lang="en-US" err="1"/>
              <a:t>r.origin</a:t>
            </a:r>
            <a:r>
              <a:rPr lang="en-US"/>
              <a:t> - </a:t>
            </a:r>
            <a:r>
              <a:rPr lang="en-US" err="1"/>
              <a:t>s.center</a:t>
            </a:r>
            <a:r>
              <a:rPr lang="en-US"/>
              <a:t>;</a:t>
            </a:r>
          </a:p>
          <a:p>
            <a:pPr marL="0" lvl="0" indent="0" algn="l" rtl="0">
              <a:spcBef>
                <a:spcPts val="0"/>
              </a:spcBef>
              <a:spcAft>
                <a:spcPts val="0"/>
              </a:spcAft>
              <a:buNone/>
            </a:pPr>
            <a:r>
              <a:rPr lang="en-US"/>
              <a:t>  float a = dot(</a:t>
            </a:r>
            <a:r>
              <a:rPr lang="en-US" err="1"/>
              <a:t>r.direction,r.direction</a:t>
            </a:r>
            <a:r>
              <a:rPr lang="en-US"/>
              <a:t>);</a:t>
            </a:r>
          </a:p>
          <a:p>
            <a:pPr marL="0" lvl="0" indent="0" algn="l" rtl="0">
              <a:spcBef>
                <a:spcPts val="0"/>
              </a:spcBef>
              <a:spcAft>
                <a:spcPts val="0"/>
              </a:spcAft>
              <a:buNone/>
            </a:pPr>
            <a:r>
              <a:rPr lang="en-US"/>
              <a:t>  float </a:t>
            </a:r>
            <a:r>
              <a:rPr lang="en-US" err="1"/>
              <a:t>half_b</a:t>
            </a:r>
            <a:r>
              <a:rPr lang="en-US"/>
              <a:t> = dot(</a:t>
            </a:r>
            <a:r>
              <a:rPr lang="en-US" err="1"/>
              <a:t>oc</a:t>
            </a:r>
            <a:r>
              <a:rPr lang="en-US"/>
              <a:t>, </a:t>
            </a:r>
            <a:r>
              <a:rPr lang="en-US" err="1"/>
              <a:t>r.direction</a:t>
            </a:r>
            <a:r>
              <a:rPr lang="en-US"/>
              <a:t>);</a:t>
            </a:r>
          </a:p>
          <a:p>
            <a:pPr marL="0" lvl="0" indent="0" algn="l" rtl="0">
              <a:spcBef>
                <a:spcPts val="0"/>
              </a:spcBef>
              <a:spcAft>
                <a:spcPts val="0"/>
              </a:spcAft>
              <a:buNone/>
            </a:pPr>
            <a:r>
              <a:rPr lang="en-US"/>
              <a:t>  float c = dot(</a:t>
            </a:r>
            <a:r>
              <a:rPr lang="en-US" err="1"/>
              <a:t>oc,oc</a:t>
            </a:r>
            <a:r>
              <a:rPr lang="en-US"/>
              <a:t>) - </a:t>
            </a:r>
            <a:r>
              <a:rPr lang="en-US" err="1"/>
              <a:t>s.radius</a:t>
            </a:r>
            <a:r>
              <a:rPr lang="en-US"/>
              <a:t>*</a:t>
            </a:r>
            <a:r>
              <a:rPr lang="en-US" err="1"/>
              <a:t>s.radius</a:t>
            </a:r>
            <a:r>
              <a:rPr lang="en-US"/>
              <a:t>;</a:t>
            </a:r>
          </a:p>
          <a:p>
            <a:pPr marL="0" lvl="0" indent="0" algn="l" rtl="0">
              <a:spcBef>
                <a:spcPts val="0"/>
              </a:spcBef>
              <a:spcAft>
                <a:spcPts val="0"/>
              </a:spcAft>
              <a:buNone/>
            </a:pPr>
            <a:r>
              <a:rPr lang="en-US"/>
              <a:t>  float </a:t>
            </a:r>
            <a:r>
              <a:rPr lang="en-US" err="1"/>
              <a:t>discriminat</a:t>
            </a:r>
            <a:r>
              <a:rPr lang="en-US"/>
              <a:t> = </a:t>
            </a:r>
            <a:r>
              <a:rPr lang="en-US" err="1"/>
              <a:t>half_b</a:t>
            </a:r>
            <a:r>
              <a:rPr lang="en-US"/>
              <a:t>*</a:t>
            </a:r>
            <a:r>
              <a:rPr lang="en-US" err="1"/>
              <a:t>half_b</a:t>
            </a:r>
            <a:r>
              <a:rPr lang="en-US"/>
              <a:t> - a*c;</a:t>
            </a:r>
          </a:p>
          <a:p>
            <a:pPr marL="0" lvl="0" indent="0" algn="l" rtl="0">
              <a:spcBef>
                <a:spcPts val="0"/>
              </a:spcBef>
              <a:spcAft>
                <a:spcPts val="0"/>
              </a:spcAft>
              <a:buNone/>
            </a:pPr>
            <a:r>
              <a:rPr lang="en-US"/>
              <a:t>  if (</a:t>
            </a:r>
            <a:r>
              <a:rPr lang="en-US" err="1"/>
              <a:t>discriminat</a:t>
            </a:r>
            <a:r>
              <a:rPr lang="en-US"/>
              <a:t> &lt; 0.0) return(false);</a:t>
            </a:r>
          </a:p>
          <a:p>
            <a:pPr marL="0" lvl="0" indent="0" algn="l" rtl="0">
              <a:spcBef>
                <a:spcPts val="0"/>
              </a:spcBef>
              <a:spcAft>
                <a:spcPts val="0"/>
              </a:spcAft>
              <a:buNone/>
            </a:pPr>
            <a:r>
              <a:rPr lang="en-US"/>
              <a:t>  float </a:t>
            </a:r>
            <a:r>
              <a:rPr lang="en-US" err="1"/>
              <a:t>sqrtd</a:t>
            </a:r>
            <a:r>
              <a:rPr lang="en-US"/>
              <a:t> = sqrt(</a:t>
            </a:r>
            <a:r>
              <a:rPr lang="en-US" err="1"/>
              <a:t>discriminat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float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 {</a:t>
            </a:r>
          </a:p>
          <a:p>
            <a:pPr marL="0" lvl="0" indent="0" algn="l" rtl="0">
              <a:spcBef>
                <a:spcPts val="0"/>
              </a:spcBef>
              <a:spcAft>
                <a:spcPts val="0"/>
              </a:spcAft>
              <a:buNone/>
            </a:pPr>
            <a:r>
              <a:rPr lang="en-US"/>
              <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a:t>
            </a:r>
          </a:p>
          <a:p>
            <a:pPr marL="0" lvl="0" indent="0" algn="l" rtl="0">
              <a:spcBef>
                <a:spcPts val="0"/>
              </a:spcBef>
              <a:spcAft>
                <a:spcPts val="0"/>
              </a:spcAft>
              <a:buNone/>
            </a:pPr>
            <a:r>
              <a:rPr lang="en-US"/>
              <a:t>      return false;</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rec.t</a:t>
            </a:r>
            <a:r>
              <a:rPr lang="en-US"/>
              <a:t> = root;</a:t>
            </a:r>
          </a:p>
          <a:p>
            <a:pPr marL="0" lvl="0" indent="0" algn="l" rtl="0">
              <a:spcBef>
                <a:spcPts val="0"/>
              </a:spcBef>
              <a:spcAft>
                <a:spcPts val="0"/>
              </a:spcAft>
              <a:buNone/>
            </a:pPr>
            <a:r>
              <a:rPr lang="en-US"/>
              <a:t>  </a:t>
            </a:r>
            <a:r>
              <a:rPr lang="en-US" err="1"/>
              <a:t>rec.p</a:t>
            </a:r>
            <a:r>
              <a:rPr lang="en-US"/>
              <a:t> = </a:t>
            </a:r>
            <a:r>
              <a:rPr lang="en-US" err="1"/>
              <a:t>point_at_parameter</a:t>
            </a:r>
            <a:r>
              <a:rPr lang="en-US"/>
              <a:t>(</a:t>
            </a:r>
            <a:r>
              <a:rPr lang="en-US" err="1"/>
              <a:t>r,rec.t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outward_normal</a:t>
            </a:r>
            <a:r>
              <a:rPr lang="en-US"/>
              <a:t> = (</a:t>
            </a:r>
            <a:r>
              <a:rPr lang="en-US" err="1"/>
              <a:t>rec.p</a:t>
            </a:r>
            <a:r>
              <a:rPr lang="en-US"/>
              <a:t> - </a:t>
            </a:r>
            <a:r>
              <a:rPr lang="en-US" err="1"/>
              <a:t>s.center</a:t>
            </a:r>
            <a:r>
              <a:rPr lang="en-US"/>
              <a:t>) / </a:t>
            </a:r>
            <a:r>
              <a:rPr lang="en-US" err="1"/>
              <a:t>s.radius</a:t>
            </a:r>
            <a:r>
              <a:rPr lang="en-US"/>
              <a:t>;</a:t>
            </a:r>
          </a:p>
          <a:p>
            <a:pPr marL="0" lvl="0" indent="0" algn="l" rtl="0">
              <a:spcBef>
                <a:spcPts val="0"/>
              </a:spcBef>
              <a:spcAft>
                <a:spcPts val="0"/>
              </a:spcAft>
              <a:buNone/>
            </a:pPr>
            <a:r>
              <a:rPr lang="en-US"/>
              <a:t>  </a:t>
            </a:r>
            <a:r>
              <a:rPr lang="en-US" err="1"/>
              <a:t>rec.normal</a:t>
            </a:r>
            <a:r>
              <a:rPr lang="en-US"/>
              <a:t> = </a:t>
            </a:r>
            <a:r>
              <a:rPr lang="en-US" err="1"/>
              <a:t>set_face_normal</a:t>
            </a:r>
            <a:r>
              <a:rPr lang="en-US"/>
              <a:t>(r, </a:t>
            </a:r>
            <a:r>
              <a:rPr lang="en-US" err="1"/>
              <a:t>outward_normal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return(true);</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Sphere world[] = Sphere[2](</a:t>
            </a:r>
          </a:p>
          <a:p>
            <a:pPr marL="0" lvl="0" indent="0" algn="l" rtl="0">
              <a:spcBef>
                <a:spcPts val="0"/>
              </a:spcBef>
              <a:spcAft>
                <a:spcPts val="0"/>
              </a:spcAft>
              <a:buNone/>
            </a:pPr>
            <a:r>
              <a:rPr lang="en-US"/>
              <a:t>  Sphere(vec3(0.0, 0.0, -1.0), 0.5),</a:t>
            </a:r>
          </a:p>
          <a:p>
            <a:pPr marL="0" lvl="0" indent="0" algn="l" rtl="0">
              <a:spcBef>
                <a:spcPts val="0"/>
              </a:spcBef>
              <a:spcAft>
                <a:spcPts val="0"/>
              </a:spcAft>
              <a:buNone/>
            </a:pPr>
            <a:r>
              <a:rPr lang="en-US"/>
              <a:t>  Sphere(vec3(0.0, -100.5, -1.0), 100.0)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hitable_list</a:t>
            </a:r>
            <a:r>
              <a:rPr lang="en-US"/>
              <a:t>(Ray r, float </a:t>
            </a:r>
            <a:r>
              <a:rPr lang="en-US" err="1"/>
              <a:t>t_min</a:t>
            </a:r>
            <a:r>
              <a:rPr lang="en-US"/>
              <a:t>, float </a:t>
            </a:r>
            <a:r>
              <a:rPr lang="en-US" err="1"/>
              <a:t>t_max</a:t>
            </a:r>
            <a:r>
              <a:rPr lang="en-US"/>
              <a:t>, </a:t>
            </a:r>
            <a:r>
              <a:rPr lang="en-US" err="1"/>
              <a:t>inout</a:t>
            </a:r>
            <a:r>
              <a:rPr lang="en-US"/>
              <a:t> </a:t>
            </a:r>
            <a:r>
              <a:rPr lang="en-US" err="1"/>
              <a:t>hit_record</a:t>
            </a:r>
            <a:r>
              <a:rPr lang="en-US"/>
              <a:t> rec) {</a:t>
            </a:r>
          </a:p>
          <a:p>
            <a:pPr marL="0" lvl="0" indent="0" algn="l" rtl="0">
              <a:spcBef>
                <a:spcPts val="0"/>
              </a:spcBef>
              <a:spcAft>
                <a:spcPts val="0"/>
              </a:spcAft>
              <a:buNone/>
            </a:pPr>
            <a:r>
              <a:rPr lang="en-US"/>
              <a:t>  </a:t>
            </a:r>
            <a:r>
              <a:rPr lang="en-US" err="1"/>
              <a:t>hit_record</a:t>
            </a:r>
            <a:r>
              <a:rPr lang="en-US"/>
              <a:t> </a:t>
            </a:r>
            <a:r>
              <a:rPr lang="en-US" err="1"/>
              <a:t>temp_rec</a:t>
            </a:r>
            <a:r>
              <a:rPr lang="en-US"/>
              <a:t>;</a:t>
            </a:r>
          </a:p>
          <a:p>
            <a:pPr marL="0" lvl="0" indent="0" algn="l" rtl="0">
              <a:spcBef>
                <a:spcPts val="0"/>
              </a:spcBef>
              <a:spcAft>
                <a:spcPts val="0"/>
              </a:spcAft>
              <a:buNone/>
            </a:pPr>
            <a:r>
              <a:rPr lang="en-US"/>
              <a:t>  bool </a:t>
            </a:r>
            <a:r>
              <a:rPr lang="en-US" err="1"/>
              <a:t>hit_anything</a:t>
            </a:r>
            <a:r>
              <a:rPr lang="en-US"/>
              <a:t> = false;</a:t>
            </a:r>
          </a:p>
          <a:p>
            <a:pPr marL="0" lvl="0" indent="0" algn="l" rtl="0">
              <a:spcBef>
                <a:spcPts val="0"/>
              </a:spcBef>
              <a:spcAft>
                <a:spcPts val="0"/>
              </a:spcAft>
              <a:buNone/>
            </a:pPr>
            <a:r>
              <a:rPr lang="en-US"/>
              <a:t>  float </a:t>
            </a:r>
            <a:r>
              <a:rPr lang="en-US" err="1"/>
              <a:t>closest_so_far</a:t>
            </a:r>
            <a:r>
              <a:rPr lang="en-US"/>
              <a:t> = </a:t>
            </a:r>
            <a:r>
              <a:rPr lang="en-US" err="1"/>
              <a:t>t_max</a:t>
            </a:r>
            <a:r>
              <a:rPr lang="en-US"/>
              <a:t>;</a:t>
            </a:r>
          </a:p>
          <a:p>
            <a:pPr marL="0" lvl="0" indent="0" algn="l" rtl="0">
              <a:spcBef>
                <a:spcPts val="0"/>
              </a:spcBef>
              <a:spcAft>
                <a:spcPts val="0"/>
              </a:spcAft>
              <a:buNone/>
            </a:pPr>
            <a:r>
              <a:rPr lang="en-US"/>
              <a:t>  for(int </a:t>
            </a:r>
            <a:r>
              <a:rPr lang="en-US" err="1"/>
              <a:t>i</a:t>
            </a:r>
            <a:r>
              <a:rPr lang="en-US"/>
              <a:t>=0; </a:t>
            </a:r>
            <a:r>
              <a:rPr lang="en-US" err="1"/>
              <a:t>i</a:t>
            </a:r>
            <a:r>
              <a:rPr lang="en-US"/>
              <a:t>&lt;</a:t>
            </a:r>
            <a:r>
              <a:rPr lang="en-US" err="1"/>
              <a:t>world.length</a:t>
            </a:r>
            <a:r>
              <a:rPr lang="en-US"/>
              <a:t>(); </a:t>
            </a:r>
            <a:r>
              <a:rPr lang="en-US" err="1"/>
              <a:t>i</a:t>
            </a:r>
            <a:r>
              <a:rPr lang="en-US"/>
              <a:t>++) {</a:t>
            </a:r>
          </a:p>
          <a:p>
            <a:pPr marL="0" lvl="0" indent="0" algn="l" rtl="0">
              <a:spcBef>
                <a:spcPts val="0"/>
              </a:spcBef>
              <a:spcAft>
                <a:spcPts val="0"/>
              </a:spcAft>
              <a:buNone/>
            </a:pPr>
            <a:r>
              <a:rPr lang="en-US"/>
              <a:t>    if(</a:t>
            </a:r>
            <a:r>
              <a:rPr lang="en-US" err="1"/>
              <a:t>hit_sphere</a:t>
            </a:r>
            <a:r>
              <a:rPr lang="en-US"/>
              <a:t>(world[</a:t>
            </a:r>
            <a:r>
              <a:rPr lang="en-US" err="1"/>
              <a:t>i</a:t>
            </a:r>
            <a:r>
              <a:rPr lang="en-US"/>
              <a:t>], r, </a:t>
            </a:r>
            <a:r>
              <a:rPr lang="en-US" err="1"/>
              <a:t>t_min</a:t>
            </a:r>
            <a:r>
              <a:rPr lang="en-US"/>
              <a:t>, </a:t>
            </a:r>
            <a:r>
              <a:rPr lang="en-US" err="1"/>
              <a:t>closest_so_far</a:t>
            </a:r>
            <a:r>
              <a:rPr lang="en-US"/>
              <a:t>, </a:t>
            </a:r>
            <a:r>
              <a:rPr lang="en-US" err="1"/>
              <a:t>temp_rec</a:t>
            </a:r>
            <a:r>
              <a:rPr lang="en-US"/>
              <a:t>)) {</a:t>
            </a:r>
          </a:p>
          <a:p>
            <a:pPr marL="0" lvl="0" indent="0" algn="l" rtl="0">
              <a:spcBef>
                <a:spcPts val="0"/>
              </a:spcBef>
              <a:spcAft>
                <a:spcPts val="0"/>
              </a:spcAft>
              <a:buNone/>
            </a:pPr>
            <a:r>
              <a:rPr lang="en-US"/>
              <a:t>      </a:t>
            </a:r>
            <a:r>
              <a:rPr lang="en-US" err="1"/>
              <a:t>hit_anything</a:t>
            </a:r>
            <a:r>
              <a:rPr lang="en-US"/>
              <a:t> = true;</a:t>
            </a:r>
          </a:p>
          <a:p>
            <a:pPr marL="0" lvl="0" indent="0" algn="l" rtl="0">
              <a:spcBef>
                <a:spcPts val="0"/>
              </a:spcBef>
              <a:spcAft>
                <a:spcPts val="0"/>
              </a:spcAft>
              <a:buNone/>
            </a:pPr>
            <a:r>
              <a:rPr lang="en-US"/>
              <a:t>      </a:t>
            </a:r>
            <a:r>
              <a:rPr lang="en-US" err="1"/>
              <a:t>closest_so_far</a:t>
            </a:r>
            <a:r>
              <a:rPr lang="en-US"/>
              <a:t> = </a:t>
            </a:r>
            <a:r>
              <a:rPr lang="en-US" err="1"/>
              <a:t>temp_rec.t</a:t>
            </a:r>
            <a:r>
              <a:rPr lang="en-US"/>
              <a:t>;</a:t>
            </a:r>
          </a:p>
          <a:p>
            <a:pPr marL="0" lvl="0" indent="0" algn="l" rtl="0">
              <a:spcBef>
                <a:spcPts val="0"/>
              </a:spcBef>
              <a:spcAft>
                <a:spcPts val="0"/>
              </a:spcAft>
              <a:buNone/>
            </a:pPr>
            <a:r>
              <a:rPr lang="en-US"/>
              <a:t>      rec = </a:t>
            </a:r>
            <a:r>
              <a:rPr lang="en-US" err="1"/>
              <a:t>temp_rec</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hit_anything</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color(Ray r){</a:t>
            </a:r>
          </a:p>
          <a:p>
            <a:pPr marL="0" lvl="0" indent="0" algn="l" rtl="0">
              <a:spcBef>
                <a:spcPts val="0"/>
              </a:spcBef>
              <a:spcAft>
                <a:spcPts val="0"/>
              </a:spcAft>
              <a:buNone/>
            </a:pPr>
            <a:r>
              <a:rPr lang="en-US"/>
              <a:t>  </a:t>
            </a:r>
            <a:r>
              <a:rPr lang="en-US" err="1"/>
              <a:t>hit_record</a:t>
            </a:r>
            <a:r>
              <a:rPr lang="en-US"/>
              <a:t> rec;</a:t>
            </a:r>
          </a:p>
          <a:p>
            <a:pPr marL="0" lvl="0" indent="0" algn="l" rtl="0">
              <a:spcBef>
                <a:spcPts val="0"/>
              </a:spcBef>
              <a:spcAft>
                <a:spcPts val="0"/>
              </a:spcAft>
              <a:buNone/>
            </a:pPr>
            <a:r>
              <a:rPr lang="en-US"/>
              <a:t>  if(</a:t>
            </a:r>
            <a:r>
              <a:rPr lang="en-US" err="1"/>
              <a:t>hitable_list</a:t>
            </a:r>
            <a:r>
              <a:rPr lang="en-US"/>
              <a:t>(r, 0.0, 10000.0, rec)) {</a:t>
            </a:r>
          </a:p>
          <a:p>
            <a:pPr marL="0" lvl="0" indent="0" algn="l" rtl="0">
              <a:spcBef>
                <a:spcPts val="0"/>
              </a:spcBef>
              <a:spcAft>
                <a:spcPts val="0"/>
              </a:spcAft>
              <a:buNone/>
            </a:pPr>
            <a:r>
              <a:rPr lang="en-US"/>
              <a:t>    return 0.5*(rec.normal+vec3(1.0));</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unit_direction</a:t>
            </a:r>
            <a:r>
              <a:rPr lang="en-US"/>
              <a:t> = normalize(</a:t>
            </a:r>
            <a:r>
              <a:rPr lang="en-US" err="1"/>
              <a:t>r.direction</a:t>
            </a:r>
            <a:r>
              <a:rPr lang="en-US"/>
              <a:t>);</a:t>
            </a:r>
          </a:p>
          <a:p>
            <a:pPr marL="0" lvl="0" indent="0" algn="l" rtl="0">
              <a:spcBef>
                <a:spcPts val="0"/>
              </a:spcBef>
              <a:spcAft>
                <a:spcPts val="0"/>
              </a:spcAft>
              <a:buNone/>
            </a:pPr>
            <a:r>
              <a:rPr lang="en-US"/>
              <a:t>  float t = 0.5 * (</a:t>
            </a:r>
            <a:r>
              <a:rPr lang="en-US" err="1"/>
              <a:t>unit_direction.y</a:t>
            </a:r>
            <a:r>
              <a:rPr lang="en-US"/>
              <a:t> + 1.0);</a:t>
            </a:r>
          </a:p>
          <a:p>
            <a:pPr marL="0" lvl="0" indent="0" algn="l" rtl="0">
              <a:spcBef>
                <a:spcPts val="0"/>
              </a:spcBef>
              <a:spcAft>
                <a:spcPts val="0"/>
              </a:spcAft>
              <a:buNone/>
            </a:pPr>
            <a:r>
              <a:rPr lang="en-US"/>
              <a:t>  return mix(vec3(1.0), vec3(0.5,0.7,1.0), 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Ray </a:t>
            </a:r>
            <a:r>
              <a:rPr lang="en-US" err="1"/>
              <a:t>get_ray</a:t>
            </a:r>
            <a:r>
              <a:rPr lang="en-US"/>
              <a:t>(vec2 </a:t>
            </a:r>
            <a:r>
              <a:rPr lang="en-US" err="1"/>
              <a:t>uv</a:t>
            </a:r>
            <a:r>
              <a:rPr lang="en-US"/>
              <a:t>) {</a:t>
            </a:r>
          </a:p>
          <a:p>
            <a:pPr marL="0" lvl="0" indent="0" algn="l" rtl="0">
              <a:spcBef>
                <a:spcPts val="0"/>
              </a:spcBef>
              <a:spcAft>
                <a:spcPts val="0"/>
              </a:spcAft>
              <a:buNone/>
            </a:pPr>
            <a:r>
              <a:rPr lang="en-US"/>
              <a:t>  float aspect = </a:t>
            </a:r>
            <a:r>
              <a:rPr lang="en-US" err="1"/>
              <a:t>iResolution.x</a:t>
            </a:r>
            <a:r>
              <a:rPr lang="en-US"/>
              <a:t>/</a:t>
            </a:r>
            <a:r>
              <a:rPr lang="en-US" err="1"/>
              <a:t>iResolution.y</a:t>
            </a:r>
            <a:r>
              <a:rPr lang="en-US"/>
              <a:t>;</a:t>
            </a:r>
          </a:p>
          <a:p>
            <a:pPr marL="0" lvl="0" indent="0" algn="l" rtl="0">
              <a:spcBef>
                <a:spcPts val="0"/>
              </a:spcBef>
              <a:spcAft>
                <a:spcPts val="0"/>
              </a:spcAft>
              <a:buNone/>
            </a:pPr>
            <a:r>
              <a:rPr lang="en-US"/>
              <a:t>  vec3 </a:t>
            </a:r>
            <a:r>
              <a:rPr lang="en-US" err="1"/>
              <a:t>lower_left_corner</a:t>
            </a:r>
            <a:r>
              <a:rPr lang="en-US"/>
              <a:t> = vec3(-1.0*aspect,-1.0, -1.0);</a:t>
            </a:r>
          </a:p>
          <a:p>
            <a:pPr marL="0" lvl="0" indent="0" algn="l" rtl="0">
              <a:spcBef>
                <a:spcPts val="0"/>
              </a:spcBef>
              <a:spcAft>
                <a:spcPts val="0"/>
              </a:spcAft>
              <a:buNone/>
            </a:pPr>
            <a:r>
              <a:rPr lang="en-US"/>
              <a:t>  vec3 horizontal = vec3(2.0*aspect, 0.0, 0.0);</a:t>
            </a:r>
          </a:p>
          <a:p>
            <a:pPr marL="0" lvl="0" indent="0" algn="l" rtl="0">
              <a:spcBef>
                <a:spcPts val="0"/>
              </a:spcBef>
              <a:spcAft>
                <a:spcPts val="0"/>
              </a:spcAft>
              <a:buNone/>
            </a:pPr>
            <a:r>
              <a:rPr lang="en-US"/>
              <a:t>  vec3 vertical = vec3(0.0,2.0, 0.0);</a:t>
            </a:r>
          </a:p>
          <a:p>
            <a:pPr marL="0" lvl="0" indent="0" algn="l" rtl="0">
              <a:spcBef>
                <a:spcPts val="0"/>
              </a:spcBef>
              <a:spcAft>
                <a:spcPts val="0"/>
              </a:spcAft>
              <a:buNone/>
            </a:pPr>
            <a:r>
              <a:rPr lang="en-US"/>
              <a:t>  </a:t>
            </a:r>
          </a:p>
          <a:p>
            <a:pPr marL="0" lvl="0" indent="0" algn="l" rtl="0">
              <a:spcBef>
                <a:spcPts val="0"/>
              </a:spcBef>
              <a:spcAft>
                <a:spcPts val="0"/>
              </a:spcAft>
              <a:buNone/>
            </a:pPr>
            <a:r>
              <a:rPr lang="en-US"/>
              <a:t>  Ray r = Ray(vec3(0,0,0), </a:t>
            </a:r>
            <a:r>
              <a:rPr lang="en-US" err="1"/>
              <a:t>lower_left_corner+uv.x</a:t>
            </a:r>
            <a:r>
              <a:rPr lang="en-US"/>
              <a:t>*</a:t>
            </a:r>
            <a:r>
              <a:rPr lang="en-US" err="1"/>
              <a:t>horizontal+uv.y</a:t>
            </a:r>
            <a:r>
              <a:rPr lang="en-US"/>
              <a:t>*vertical); </a:t>
            </a:r>
          </a:p>
          <a:p>
            <a:pPr marL="0" lvl="0" indent="0" algn="l" rtl="0">
              <a:spcBef>
                <a:spcPts val="0"/>
              </a:spcBef>
              <a:spcAft>
                <a:spcPts val="0"/>
              </a:spcAft>
              <a:buNone/>
            </a:pPr>
            <a:r>
              <a:rPr lang="en-US"/>
              <a:t>  return r;</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vec2 rand(float co){ </a:t>
            </a:r>
          </a:p>
          <a:p>
            <a:pPr marL="0" lvl="0" indent="0" algn="l" rtl="0">
              <a:spcBef>
                <a:spcPts val="0"/>
              </a:spcBef>
              <a:spcAft>
                <a:spcPts val="0"/>
              </a:spcAft>
              <a:buNone/>
            </a:pPr>
            <a:r>
              <a:rPr lang="en-US"/>
              <a:t>  vec2 </a:t>
            </a:r>
            <a:r>
              <a:rPr lang="en-US" err="1"/>
              <a:t>tmp</a:t>
            </a:r>
            <a:r>
              <a:rPr lang="en-US"/>
              <a:t> = vec2( sin(co*12.9898),</a:t>
            </a:r>
          </a:p>
          <a:p>
            <a:pPr marL="0" lvl="0" indent="0" algn="l" rtl="0">
              <a:spcBef>
                <a:spcPts val="0"/>
              </a:spcBef>
              <a:spcAft>
                <a:spcPts val="0"/>
              </a:spcAft>
              <a:buNone/>
            </a:pPr>
            <a:r>
              <a:rPr lang="en-US"/>
              <a:t>                   sin(co*78.233));</a:t>
            </a:r>
          </a:p>
          <a:p>
            <a:pPr marL="0" lvl="0" indent="0" algn="l" rtl="0">
              <a:spcBef>
                <a:spcPts val="0"/>
              </a:spcBef>
              <a:spcAft>
                <a:spcPts val="0"/>
              </a:spcAft>
              <a:buNone/>
            </a:pPr>
            <a:r>
              <a:rPr lang="en-US"/>
              <a:t>  return </a:t>
            </a:r>
            <a:r>
              <a:rPr lang="en-US" err="1"/>
              <a:t>fract</a:t>
            </a:r>
            <a:r>
              <a:rPr lang="en-US"/>
              <a:t>(</a:t>
            </a:r>
            <a:r>
              <a:rPr lang="en-US" err="1"/>
              <a:t>tmp</a:t>
            </a:r>
            <a:r>
              <a:rPr lang="en-US"/>
              <a:t> * vec2(43758.5453, 72649.2791));</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const float </a:t>
            </a:r>
            <a:r>
              <a:rPr lang="en-US" err="1"/>
              <a:t>samples_per_pixel</a:t>
            </a:r>
            <a:r>
              <a:rPr lang="en-US"/>
              <a:t> = 10.0;</a:t>
            </a:r>
          </a:p>
          <a:p>
            <a:pPr marL="0" lvl="0" indent="0" algn="l" rtl="0">
              <a:spcBef>
                <a:spcPts val="0"/>
              </a:spcBef>
              <a:spcAft>
                <a:spcPts val="0"/>
              </a:spcAft>
              <a:buNone/>
            </a:pPr>
            <a:r>
              <a:rPr lang="en-US"/>
              <a:t>void </a:t>
            </a:r>
            <a:r>
              <a:rPr lang="en-US" err="1"/>
              <a:t>mainImage</a:t>
            </a:r>
            <a:r>
              <a:rPr lang="en-US"/>
              <a:t>( out vec4 </a:t>
            </a:r>
            <a:r>
              <a:rPr lang="en-US" err="1"/>
              <a:t>fragColor</a:t>
            </a:r>
            <a:r>
              <a:rPr lang="en-US"/>
              <a:t>, in vec2 </a:t>
            </a:r>
            <a:r>
              <a:rPr lang="en-US" err="1"/>
              <a:t>fragCoord</a:t>
            </a:r>
            <a:r>
              <a:rPr lang="en-US"/>
              <a:t> ) {</a:t>
            </a:r>
          </a:p>
          <a:p>
            <a:pPr marL="0" lvl="0" indent="0" algn="l" rtl="0">
              <a:spcBef>
                <a:spcPts val="0"/>
              </a:spcBef>
              <a:spcAft>
                <a:spcPts val="0"/>
              </a:spcAft>
              <a:buNone/>
            </a:pPr>
            <a:r>
              <a:rPr lang="en-US"/>
              <a:t>  vec2 </a:t>
            </a:r>
            <a:r>
              <a:rPr lang="en-US" err="1"/>
              <a:t>uv</a:t>
            </a:r>
            <a:r>
              <a:rPr lang="en-US"/>
              <a:t> = </a:t>
            </a:r>
            <a:r>
              <a:rPr lang="en-US" err="1"/>
              <a:t>fragCoord</a:t>
            </a:r>
            <a:r>
              <a:rPr lang="en-US"/>
              <a:t>/</a:t>
            </a:r>
            <a:r>
              <a:rPr lang="en-US" err="1"/>
              <a:t>iResolution.xy</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  vec3 col = vec3(0.0);</a:t>
            </a:r>
          </a:p>
          <a:p>
            <a:pPr marL="0" lvl="0" indent="0" algn="l" rtl="0">
              <a:spcBef>
                <a:spcPts val="0"/>
              </a:spcBef>
              <a:spcAft>
                <a:spcPts val="0"/>
              </a:spcAft>
              <a:buNone/>
            </a:pPr>
            <a:r>
              <a:rPr lang="en-US"/>
              <a:t>  </a:t>
            </a:r>
          </a:p>
          <a:p>
            <a:pPr marL="0" lvl="0" indent="0" algn="l" rtl="0">
              <a:spcBef>
                <a:spcPts val="0"/>
              </a:spcBef>
              <a:spcAft>
                <a:spcPts val="0"/>
              </a:spcAft>
              <a:buNone/>
            </a:pPr>
            <a:r>
              <a:rPr lang="en-US"/>
              <a:t>  for(float s=0.0; s&lt;</a:t>
            </a:r>
            <a:r>
              <a:rPr lang="en-US" err="1"/>
              <a:t>samples_per_pixel</a:t>
            </a:r>
            <a:r>
              <a:rPr lang="en-US"/>
              <a:t>; ++s) {</a:t>
            </a:r>
          </a:p>
          <a:p>
            <a:pPr marL="0" lvl="0" indent="0" algn="l" rtl="0">
              <a:spcBef>
                <a:spcPts val="0"/>
              </a:spcBef>
              <a:spcAft>
                <a:spcPts val="0"/>
              </a:spcAft>
              <a:buNone/>
            </a:pPr>
            <a:r>
              <a:rPr lang="en-US"/>
              <a:t>      vec2 delta;</a:t>
            </a:r>
          </a:p>
          <a:p>
            <a:pPr marL="0" lvl="0" indent="0" algn="l" rtl="0">
              <a:spcBef>
                <a:spcPts val="0"/>
              </a:spcBef>
              <a:spcAft>
                <a:spcPts val="0"/>
              </a:spcAft>
              <a:buNone/>
            </a:pPr>
            <a:r>
              <a:rPr lang="en-US"/>
              <a:t>      delta = rand(s) / </a:t>
            </a:r>
            <a:r>
              <a:rPr lang="en-US" err="1"/>
              <a:t>iResolution.xy</a:t>
            </a:r>
            <a:r>
              <a:rPr lang="en-US"/>
              <a:t>;</a:t>
            </a:r>
          </a:p>
          <a:p>
            <a:pPr marL="0" lvl="0" indent="0" algn="l" rtl="0">
              <a:spcBef>
                <a:spcPts val="0"/>
              </a:spcBef>
              <a:spcAft>
                <a:spcPts val="0"/>
              </a:spcAft>
              <a:buNone/>
            </a:pPr>
            <a:r>
              <a:rPr lang="en-US"/>
              <a:t>      Ray r = </a:t>
            </a:r>
            <a:r>
              <a:rPr lang="en-US" err="1"/>
              <a:t>get_ray</a:t>
            </a:r>
            <a:r>
              <a:rPr lang="en-US"/>
              <a:t>(</a:t>
            </a:r>
            <a:r>
              <a:rPr lang="en-US" err="1"/>
              <a:t>uv+delta</a:t>
            </a:r>
            <a:r>
              <a:rPr lang="en-US"/>
              <a:t>);</a:t>
            </a:r>
          </a:p>
          <a:p>
            <a:pPr marL="0" lvl="0" indent="0" algn="l" rtl="0">
              <a:spcBef>
                <a:spcPts val="0"/>
              </a:spcBef>
              <a:spcAft>
                <a:spcPts val="0"/>
              </a:spcAft>
              <a:buNone/>
            </a:pPr>
            <a:r>
              <a:rPr lang="en-US"/>
              <a:t>      col += color(r);</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col /= </a:t>
            </a:r>
            <a:r>
              <a:rPr lang="en-US" err="1"/>
              <a:t>samples_per_pixel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fragColor</a:t>
            </a:r>
            <a:r>
              <a:rPr lang="en-US"/>
              <a:t> = vec4(col, 1.0);</a:t>
            </a:r>
          </a:p>
          <a:p>
            <a:pPr marL="0" lvl="0" indent="0" algn="l" rtl="0">
              <a:spcBef>
                <a:spcPts val="0"/>
              </a:spcBef>
              <a:spcAft>
                <a:spcPts val="0"/>
              </a:spcAft>
              <a:buNone/>
            </a:pPr>
            <a:r>
              <a:rPr lang="en-US"/>
              <a:t>}</a:t>
            </a:r>
          </a:p>
          <a:p>
            <a:pPr marL="0" lvl="0" indent="0" algn="l" rtl="0">
              <a:spcBef>
                <a:spcPts val="0"/>
              </a:spcBef>
              <a:spcAft>
                <a:spcPts val="0"/>
              </a:spcAft>
              <a:buNone/>
            </a:pPr>
            <a:endParaRPr/>
          </a:p>
        </p:txBody>
      </p:sp>
      <p:sp>
        <p:nvSpPr>
          <p:cNvPr id="120" name="Google Shape;120;gfae391e9fa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38</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e391e9fa_0_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e391e9fa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ae391e9fa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39</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ae391e9fa_0_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ae391e9fa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fae391e9fa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40</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ae391e9fa_0_1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ae391e9fa_0_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BR" sz="1350" b="1">
                <a:solidFill>
                  <a:srgbClr val="555555"/>
                </a:solidFill>
                <a:latin typeface="Verdana"/>
                <a:ea typeface="Verdana"/>
                <a:cs typeface="Verdana"/>
                <a:sym typeface="Verdana"/>
              </a:rPr>
              <a:t>Shadow Acne</a:t>
            </a:r>
            <a:endParaRPr sz="1350" b="1">
              <a:solidFill>
                <a:srgbClr val="555555"/>
              </a:solidFill>
              <a:latin typeface="Verdana"/>
              <a:ea typeface="Verdana"/>
              <a:cs typeface="Verdana"/>
              <a:sym typeface="Verdana"/>
            </a:endParaRPr>
          </a:p>
          <a:p>
            <a:pPr marL="0" lvl="0" indent="0" algn="l" rtl="0">
              <a:spcBef>
                <a:spcPts val="1000"/>
              </a:spcBef>
              <a:spcAft>
                <a:spcPts val="0"/>
              </a:spcAft>
              <a:buNone/>
            </a:pPr>
            <a:endParaRPr/>
          </a:p>
        </p:txBody>
      </p:sp>
      <p:sp>
        <p:nvSpPr>
          <p:cNvPr id="170" name="Google Shape;170;gfae391e9fa_0_1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44</a:t>
            </a:fld>
            <a:endParaRPr/>
          </a:p>
        </p:txBody>
      </p:sp>
    </p:spTree>
    <p:extLst>
      <p:ext uri="{BB962C8B-B14F-4D97-AF65-F5344CB8AC3E}">
        <p14:creationId xmlns:p14="http://schemas.microsoft.com/office/powerpoint/2010/main" val="2003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45</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8036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9b8c33d46_0_1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9b8c33d46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 name="Google Shape;68;gf9b8c33d46_0_1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e391e9fa_0_1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e391e9fa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struct Ray {</a:t>
            </a:r>
          </a:p>
          <a:p>
            <a:pPr marL="0" lvl="0" indent="0" algn="l" rtl="0">
              <a:spcBef>
                <a:spcPts val="0"/>
              </a:spcBef>
              <a:spcAft>
                <a:spcPts val="0"/>
              </a:spcAft>
              <a:buNone/>
            </a:pPr>
            <a:r>
              <a:rPr lang="en-US"/>
              <a:t>  vec3 origin, direction;</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a:t>
            </a:r>
            <a:r>
              <a:rPr lang="en-US" err="1"/>
              <a:t>hit_record</a:t>
            </a:r>
            <a:r>
              <a:rPr lang="en-US"/>
              <a:t> {</a:t>
            </a:r>
          </a:p>
          <a:p>
            <a:pPr marL="0" lvl="0" indent="0" algn="l" rtl="0">
              <a:spcBef>
                <a:spcPts val="0"/>
              </a:spcBef>
              <a:spcAft>
                <a:spcPts val="0"/>
              </a:spcAft>
              <a:buNone/>
            </a:pPr>
            <a:r>
              <a:rPr lang="en-US"/>
              <a:t>  float t;</a:t>
            </a:r>
          </a:p>
          <a:p>
            <a:pPr marL="0" lvl="0" indent="0" algn="l" rtl="0">
              <a:spcBef>
                <a:spcPts val="0"/>
              </a:spcBef>
              <a:spcAft>
                <a:spcPts val="0"/>
              </a:spcAft>
              <a:buNone/>
            </a:pPr>
            <a:r>
              <a:rPr lang="en-US"/>
              <a:t>  vec3 p, normal;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Sphere {</a:t>
            </a:r>
          </a:p>
          <a:p>
            <a:pPr marL="0" lvl="0" indent="0" algn="l" rtl="0">
              <a:spcBef>
                <a:spcPts val="0"/>
              </a:spcBef>
              <a:spcAft>
                <a:spcPts val="0"/>
              </a:spcAft>
              <a:buNone/>
            </a:pPr>
            <a:r>
              <a:rPr lang="en-US"/>
              <a:t>  vec3 center;</a:t>
            </a:r>
          </a:p>
          <a:p>
            <a:pPr marL="0" lvl="0" indent="0" algn="l" rtl="0">
              <a:spcBef>
                <a:spcPts val="0"/>
              </a:spcBef>
              <a:spcAft>
                <a:spcPts val="0"/>
              </a:spcAft>
              <a:buNone/>
            </a:pPr>
            <a:r>
              <a:rPr lang="en-US"/>
              <a:t>  float radius;</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point_at_parameter</a:t>
            </a:r>
            <a:r>
              <a:rPr lang="en-US"/>
              <a:t>(Ray r, float t) {</a:t>
            </a:r>
          </a:p>
          <a:p>
            <a:pPr marL="0" lvl="0" indent="0" algn="l" rtl="0">
              <a:spcBef>
                <a:spcPts val="0"/>
              </a:spcBef>
              <a:spcAft>
                <a:spcPts val="0"/>
              </a:spcAft>
              <a:buNone/>
            </a:pPr>
            <a:r>
              <a:rPr lang="en-US"/>
              <a:t>  return(</a:t>
            </a:r>
            <a:r>
              <a:rPr lang="en-US" err="1"/>
              <a:t>r.origin</a:t>
            </a:r>
            <a:r>
              <a:rPr lang="en-US"/>
              <a:t> + t*</a:t>
            </a:r>
            <a:r>
              <a:rPr lang="en-US" err="1"/>
              <a:t>r.direction</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set_face_normal</a:t>
            </a:r>
            <a:r>
              <a:rPr lang="en-US"/>
              <a:t>(Ray r, vec3 </a:t>
            </a:r>
            <a:r>
              <a:rPr lang="en-US" err="1"/>
              <a:t>outward_normal</a:t>
            </a:r>
            <a:r>
              <a:rPr lang="en-US"/>
              <a:t>) {</a:t>
            </a:r>
          </a:p>
          <a:p>
            <a:pPr marL="0" lvl="0" indent="0" algn="l" rtl="0">
              <a:spcBef>
                <a:spcPts val="0"/>
              </a:spcBef>
              <a:spcAft>
                <a:spcPts val="0"/>
              </a:spcAft>
              <a:buNone/>
            </a:pPr>
            <a:r>
              <a:rPr lang="en-US"/>
              <a:t>    bool </a:t>
            </a:r>
            <a:r>
              <a:rPr lang="en-US" err="1"/>
              <a:t>front_face</a:t>
            </a:r>
            <a:r>
              <a:rPr lang="en-US"/>
              <a:t> = dot(</a:t>
            </a:r>
            <a:r>
              <a:rPr lang="en-US" err="1"/>
              <a:t>r.direction</a:t>
            </a:r>
            <a:r>
              <a:rPr lang="en-US"/>
              <a:t>, </a:t>
            </a:r>
            <a:r>
              <a:rPr lang="en-US" err="1"/>
              <a:t>outward_normal</a:t>
            </a:r>
            <a:r>
              <a:rPr lang="en-US"/>
              <a:t>) &lt; 0.0;</a:t>
            </a:r>
          </a:p>
          <a:p>
            <a:pPr marL="0" lvl="0" indent="0" algn="l" rtl="0">
              <a:spcBef>
                <a:spcPts val="0"/>
              </a:spcBef>
              <a:spcAft>
                <a:spcPts val="0"/>
              </a:spcAft>
              <a:buNone/>
            </a:pPr>
            <a:r>
              <a:rPr lang="en-US"/>
              <a:t>    return </a:t>
            </a:r>
            <a:r>
              <a:rPr lang="en-US" err="1"/>
              <a:t>front_face</a:t>
            </a:r>
            <a:r>
              <a:rPr lang="en-US"/>
              <a:t> ? </a:t>
            </a:r>
            <a:r>
              <a:rPr lang="en-US" err="1"/>
              <a:t>outward_normal</a:t>
            </a:r>
            <a:r>
              <a:rPr lang="en-US"/>
              <a:t> :-</a:t>
            </a:r>
            <a:r>
              <a:rPr lang="en-US" err="1"/>
              <a:t>outward_normal</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hit_sphere</a:t>
            </a:r>
            <a:r>
              <a:rPr lang="en-US"/>
              <a:t>(Sphere s, Ray r, float </a:t>
            </a:r>
            <a:r>
              <a:rPr lang="en-US" err="1"/>
              <a:t>t_min</a:t>
            </a:r>
            <a:r>
              <a:rPr lang="en-US"/>
              <a:t>, float </a:t>
            </a:r>
            <a:r>
              <a:rPr lang="en-US" err="1"/>
              <a:t>t_max</a:t>
            </a:r>
            <a:r>
              <a:rPr lang="en-US"/>
              <a:t>, out </a:t>
            </a:r>
            <a:r>
              <a:rPr lang="en-US" err="1"/>
              <a:t>hit_record</a:t>
            </a:r>
            <a:r>
              <a:rPr lang="en-US"/>
              <a:t> rec){</a:t>
            </a:r>
          </a:p>
          <a:p>
            <a:pPr marL="0" lvl="0" indent="0" algn="l" rtl="0">
              <a:spcBef>
                <a:spcPts val="0"/>
              </a:spcBef>
              <a:spcAft>
                <a:spcPts val="0"/>
              </a:spcAft>
              <a:buNone/>
            </a:pPr>
            <a:r>
              <a:rPr lang="en-US"/>
              <a:t>  vec3 </a:t>
            </a:r>
            <a:r>
              <a:rPr lang="en-US" err="1"/>
              <a:t>oc</a:t>
            </a:r>
            <a:r>
              <a:rPr lang="en-US"/>
              <a:t> = </a:t>
            </a:r>
            <a:r>
              <a:rPr lang="en-US" err="1"/>
              <a:t>r.origin</a:t>
            </a:r>
            <a:r>
              <a:rPr lang="en-US"/>
              <a:t> - </a:t>
            </a:r>
            <a:r>
              <a:rPr lang="en-US" err="1"/>
              <a:t>s.center</a:t>
            </a:r>
            <a:r>
              <a:rPr lang="en-US"/>
              <a:t>;</a:t>
            </a:r>
          </a:p>
          <a:p>
            <a:pPr marL="0" lvl="0" indent="0" algn="l" rtl="0">
              <a:spcBef>
                <a:spcPts val="0"/>
              </a:spcBef>
              <a:spcAft>
                <a:spcPts val="0"/>
              </a:spcAft>
              <a:buNone/>
            </a:pPr>
            <a:r>
              <a:rPr lang="en-US"/>
              <a:t>  float a = dot(</a:t>
            </a:r>
            <a:r>
              <a:rPr lang="en-US" err="1"/>
              <a:t>r.direction,r.direction</a:t>
            </a:r>
            <a:r>
              <a:rPr lang="en-US"/>
              <a:t>);</a:t>
            </a:r>
          </a:p>
          <a:p>
            <a:pPr marL="0" lvl="0" indent="0" algn="l" rtl="0">
              <a:spcBef>
                <a:spcPts val="0"/>
              </a:spcBef>
              <a:spcAft>
                <a:spcPts val="0"/>
              </a:spcAft>
              <a:buNone/>
            </a:pPr>
            <a:r>
              <a:rPr lang="en-US"/>
              <a:t>  float </a:t>
            </a:r>
            <a:r>
              <a:rPr lang="en-US" err="1"/>
              <a:t>half_b</a:t>
            </a:r>
            <a:r>
              <a:rPr lang="en-US"/>
              <a:t> = dot(</a:t>
            </a:r>
            <a:r>
              <a:rPr lang="en-US" err="1"/>
              <a:t>oc</a:t>
            </a:r>
            <a:r>
              <a:rPr lang="en-US"/>
              <a:t>, </a:t>
            </a:r>
            <a:r>
              <a:rPr lang="en-US" err="1"/>
              <a:t>r.direction</a:t>
            </a:r>
            <a:r>
              <a:rPr lang="en-US"/>
              <a:t>);</a:t>
            </a:r>
          </a:p>
          <a:p>
            <a:pPr marL="0" lvl="0" indent="0" algn="l" rtl="0">
              <a:spcBef>
                <a:spcPts val="0"/>
              </a:spcBef>
              <a:spcAft>
                <a:spcPts val="0"/>
              </a:spcAft>
              <a:buNone/>
            </a:pPr>
            <a:r>
              <a:rPr lang="en-US"/>
              <a:t>  float c = dot(</a:t>
            </a:r>
            <a:r>
              <a:rPr lang="en-US" err="1"/>
              <a:t>oc,oc</a:t>
            </a:r>
            <a:r>
              <a:rPr lang="en-US"/>
              <a:t>) - </a:t>
            </a:r>
            <a:r>
              <a:rPr lang="en-US" err="1"/>
              <a:t>s.radius</a:t>
            </a:r>
            <a:r>
              <a:rPr lang="en-US"/>
              <a:t>*</a:t>
            </a:r>
            <a:r>
              <a:rPr lang="en-US" err="1"/>
              <a:t>s.radius</a:t>
            </a:r>
            <a:r>
              <a:rPr lang="en-US"/>
              <a:t>;</a:t>
            </a:r>
          </a:p>
          <a:p>
            <a:pPr marL="0" lvl="0" indent="0" algn="l" rtl="0">
              <a:spcBef>
                <a:spcPts val="0"/>
              </a:spcBef>
              <a:spcAft>
                <a:spcPts val="0"/>
              </a:spcAft>
              <a:buNone/>
            </a:pPr>
            <a:r>
              <a:rPr lang="en-US"/>
              <a:t>  float </a:t>
            </a:r>
            <a:r>
              <a:rPr lang="en-US" err="1"/>
              <a:t>discriminat</a:t>
            </a:r>
            <a:r>
              <a:rPr lang="en-US"/>
              <a:t> = </a:t>
            </a:r>
            <a:r>
              <a:rPr lang="en-US" err="1"/>
              <a:t>half_b</a:t>
            </a:r>
            <a:r>
              <a:rPr lang="en-US"/>
              <a:t>*</a:t>
            </a:r>
            <a:r>
              <a:rPr lang="en-US" err="1"/>
              <a:t>half_b</a:t>
            </a:r>
            <a:r>
              <a:rPr lang="en-US"/>
              <a:t> - a*c;</a:t>
            </a:r>
          </a:p>
          <a:p>
            <a:pPr marL="0" lvl="0" indent="0" algn="l" rtl="0">
              <a:spcBef>
                <a:spcPts val="0"/>
              </a:spcBef>
              <a:spcAft>
                <a:spcPts val="0"/>
              </a:spcAft>
              <a:buNone/>
            </a:pPr>
            <a:r>
              <a:rPr lang="en-US"/>
              <a:t>  if (</a:t>
            </a:r>
            <a:r>
              <a:rPr lang="en-US" err="1"/>
              <a:t>discriminat</a:t>
            </a:r>
            <a:r>
              <a:rPr lang="en-US"/>
              <a:t> &lt; 0.0) return(false);</a:t>
            </a:r>
          </a:p>
          <a:p>
            <a:pPr marL="0" lvl="0" indent="0" algn="l" rtl="0">
              <a:spcBef>
                <a:spcPts val="0"/>
              </a:spcBef>
              <a:spcAft>
                <a:spcPts val="0"/>
              </a:spcAft>
              <a:buNone/>
            </a:pPr>
            <a:r>
              <a:rPr lang="en-US"/>
              <a:t>  float </a:t>
            </a:r>
            <a:r>
              <a:rPr lang="en-US" err="1"/>
              <a:t>sqrtd</a:t>
            </a:r>
            <a:r>
              <a:rPr lang="en-US"/>
              <a:t> = sqrt(</a:t>
            </a:r>
            <a:r>
              <a:rPr lang="en-US" err="1"/>
              <a:t>discriminat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float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 {</a:t>
            </a:r>
          </a:p>
          <a:p>
            <a:pPr marL="0" lvl="0" indent="0" algn="l" rtl="0">
              <a:spcBef>
                <a:spcPts val="0"/>
              </a:spcBef>
              <a:spcAft>
                <a:spcPts val="0"/>
              </a:spcAft>
              <a:buNone/>
            </a:pPr>
            <a:r>
              <a:rPr lang="en-US"/>
              <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a:t>
            </a:r>
          </a:p>
          <a:p>
            <a:pPr marL="0" lvl="0" indent="0" algn="l" rtl="0">
              <a:spcBef>
                <a:spcPts val="0"/>
              </a:spcBef>
              <a:spcAft>
                <a:spcPts val="0"/>
              </a:spcAft>
              <a:buNone/>
            </a:pPr>
            <a:r>
              <a:rPr lang="en-US"/>
              <a:t>      return false;</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rec.t</a:t>
            </a:r>
            <a:r>
              <a:rPr lang="en-US"/>
              <a:t> = root;</a:t>
            </a:r>
          </a:p>
          <a:p>
            <a:pPr marL="0" lvl="0" indent="0" algn="l" rtl="0">
              <a:spcBef>
                <a:spcPts val="0"/>
              </a:spcBef>
              <a:spcAft>
                <a:spcPts val="0"/>
              </a:spcAft>
              <a:buNone/>
            </a:pPr>
            <a:r>
              <a:rPr lang="en-US"/>
              <a:t>  </a:t>
            </a:r>
            <a:r>
              <a:rPr lang="en-US" err="1"/>
              <a:t>rec.p</a:t>
            </a:r>
            <a:r>
              <a:rPr lang="en-US"/>
              <a:t> = </a:t>
            </a:r>
            <a:r>
              <a:rPr lang="en-US" err="1"/>
              <a:t>point_at_parameter</a:t>
            </a:r>
            <a:r>
              <a:rPr lang="en-US"/>
              <a:t>(</a:t>
            </a:r>
            <a:r>
              <a:rPr lang="en-US" err="1"/>
              <a:t>r,rec.t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outward_normal</a:t>
            </a:r>
            <a:r>
              <a:rPr lang="en-US"/>
              <a:t> = (</a:t>
            </a:r>
            <a:r>
              <a:rPr lang="en-US" err="1"/>
              <a:t>rec.p</a:t>
            </a:r>
            <a:r>
              <a:rPr lang="en-US"/>
              <a:t> - </a:t>
            </a:r>
            <a:r>
              <a:rPr lang="en-US" err="1"/>
              <a:t>s.center</a:t>
            </a:r>
            <a:r>
              <a:rPr lang="en-US"/>
              <a:t>) / </a:t>
            </a:r>
            <a:r>
              <a:rPr lang="en-US" err="1"/>
              <a:t>s.radius</a:t>
            </a:r>
            <a:r>
              <a:rPr lang="en-US"/>
              <a:t>;</a:t>
            </a:r>
          </a:p>
          <a:p>
            <a:pPr marL="0" lvl="0" indent="0" algn="l" rtl="0">
              <a:spcBef>
                <a:spcPts val="0"/>
              </a:spcBef>
              <a:spcAft>
                <a:spcPts val="0"/>
              </a:spcAft>
              <a:buNone/>
            </a:pPr>
            <a:r>
              <a:rPr lang="en-US"/>
              <a:t>  </a:t>
            </a:r>
            <a:r>
              <a:rPr lang="en-US" err="1"/>
              <a:t>rec.normal</a:t>
            </a:r>
            <a:r>
              <a:rPr lang="en-US"/>
              <a:t> = normalize(</a:t>
            </a:r>
            <a:r>
              <a:rPr lang="en-US" err="1"/>
              <a:t>set_face_normal</a:t>
            </a:r>
            <a:r>
              <a:rPr lang="en-US"/>
              <a:t>(r, </a:t>
            </a:r>
            <a:r>
              <a:rPr lang="en-US" err="1"/>
              <a:t>outward_normal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return(true);</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Sphere world[] = Sphere[2](</a:t>
            </a:r>
          </a:p>
          <a:p>
            <a:pPr marL="0" lvl="0" indent="0" algn="l" rtl="0">
              <a:spcBef>
                <a:spcPts val="0"/>
              </a:spcBef>
              <a:spcAft>
                <a:spcPts val="0"/>
              </a:spcAft>
              <a:buNone/>
            </a:pPr>
            <a:r>
              <a:rPr lang="en-US"/>
              <a:t>  Sphere(vec3(0.0, 0.0, -1.0), 0.5),</a:t>
            </a:r>
          </a:p>
          <a:p>
            <a:pPr marL="0" lvl="0" indent="0" algn="l" rtl="0">
              <a:spcBef>
                <a:spcPts val="0"/>
              </a:spcBef>
              <a:spcAft>
                <a:spcPts val="0"/>
              </a:spcAft>
              <a:buNone/>
            </a:pPr>
            <a:r>
              <a:rPr lang="en-US"/>
              <a:t>  Sphere(vec3(0.0, -100.5, -1.0), 100.0)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hitable_list</a:t>
            </a:r>
            <a:r>
              <a:rPr lang="en-US"/>
              <a:t>(Ray r, float </a:t>
            </a:r>
            <a:r>
              <a:rPr lang="en-US" err="1"/>
              <a:t>t_min</a:t>
            </a:r>
            <a:r>
              <a:rPr lang="en-US"/>
              <a:t>, float </a:t>
            </a:r>
            <a:r>
              <a:rPr lang="en-US" err="1"/>
              <a:t>t_max</a:t>
            </a:r>
            <a:r>
              <a:rPr lang="en-US"/>
              <a:t>, </a:t>
            </a:r>
            <a:r>
              <a:rPr lang="en-US" err="1"/>
              <a:t>inout</a:t>
            </a:r>
            <a:r>
              <a:rPr lang="en-US"/>
              <a:t> </a:t>
            </a:r>
            <a:r>
              <a:rPr lang="en-US" err="1"/>
              <a:t>hit_record</a:t>
            </a:r>
            <a:r>
              <a:rPr lang="en-US"/>
              <a:t> rec) {</a:t>
            </a:r>
          </a:p>
          <a:p>
            <a:pPr marL="0" lvl="0" indent="0" algn="l" rtl="0">
              <a:spcBef>
                <a:spcPts val="0"/>
              </a:spcBef>
              <a:spcAft>
                <a:spcPts val="0"/>
              </a:spcAft>
              <a:buNone/>
            </a:pPr>
            <a:r>
              <a:rPr lang="en-US"/>
              <a:t>  </a:t>
            </a:r>
            <a:r>
              <a:rPr lang="en-US" err="1"/>
              <a:t>hit_record</a:t>
            </a:r>
            <a:r>
              <a:rPr lang="en-US"/>
              <a:t> </a:t>
            </a:r>
            <a:r>
              <a:rPr lang="en-US" err="1"/>
              <a:t>temp_rec</a:t>
            </a:r>
            <a:r>
              <a:rPr lang="en-US"/>
              <a:t>;</a:t>
            </a:r>
          </a:p>
          <a:p>
            <a:pPr marL="0" lvl="0" indent="0" algn="l" rtl="0">
              <a:spcBef>
                <a:spcPts val="0"/>
              </a:spcBef>
              <a:spcAft>
                <a:spcPts val="0"/>
              </a:spcAft>
              <a:buNone/>
            </a:pPr>
            <a:r>
              <a:rPr lang="en-US"/>
              <a:t>  bool </a:t>
            </a:r>
            <a:r>
              <a:rPr lang="en-US" err="1"/>
              <a:t>hit_anything</a:t>
            </a:r>
            <a:r>
              <a:rPr lang="en-US"/>
              <a:t> = false;</a:t>
            </a:r>
          </a:p>
          <a:p>
            <a:pPr marL="0" lvl="0" indent="0" algn="l" rtl="0">
              <a:spcBef>
                <a:spcPts val="0"/>
              </a:spcBef>
              <a:spcAft>
                <a:spcPts val="0"/>
              </a:spcAft>
              <a:buNone/>
            </a:pPr>
            <a:r>
              <a:rPr lang="en-US"/>
              <a:t>  float </a:t>
            </a:r>
            <a:r>
              <a:rPr lang="en-US" err="1"/>
              <a:t>closest_so_far</a:t>
            </a:r>
            <a:r>
              <a:rPr lang="en-US"/>
              <a:t> = </a:t>
            </a:r>
            <a:r>
              <a:rPr lang="en-US" err="1"/>
              <a:t>t_max</a:t>
            </a:r>
            <a:r>
              <a:rPr lang="en-US"/>
              <a:t>;</a:t>
            </a:r>
          </a:p>
          <a:p>
            <a:pPr marL="0" lvl="0" indent="0" algn="l" rtl="0">
              <a:spcBef>
                <a:spcPts val="0"/>
              </a:spcBef>
              <a:spcAft>
                <a:spcPts val="0"/>
              </a:spcAft>
              <a:buNone/>
            </a:pPr>
            <a:r>
              <a:rPr lang="en-US"/>
              <a:t>  for(int </a:t>
            </a:r>
            <a:r>
              <a:rPr lang="en-US" err="1"/>
              <a:t>i</a:t>
            </a:r>
            <a:r>
              <a:rPr lang="en-US"/>
              <a:t>=0; </a:t>
            </a:r>
            <a:r>
              <a:rPr lang="en-US" err="1"/>
              <a:t>i</a:t>
            </a:r>
            <a:r>
              <a:rPr lang="en-US"/>
              <a:t>&lt;</a:t>
            </a:r>
            <a:r>
              <a:rPr lang="en-US" err="1"/>
              <a:t>world.length</a:t>
            </a:r>
            <a:r>
              <a:rPr lang="en-US"/>
              <a:t>(); </a:t>
            </a:r>
            <a:r>
              <a:rPr lang="en-US" err="1"/>
              <a:t>i</a:t>
            </a:r>
            <a:r>
              <a:rPr lang="en-US"/>
              <a:t>++) {</a:t>
            </a:r>
          </a:p>
          <a:p>
            <a:pPr marL="0" lvl="0" indent="0" algn="l" rtl="0">
              <a:spcBef>
                <a:spcPts val="0"/>
              </a:spcBef>
              <a:spcAft>
                <a:spcPts val="0"/>
              </a:spcAft>
              <a:buNone/>
            </a:pPr>
            <a:r>
              <a:rPr lang="en-US"/>
              <a:t>    if(</a:t>
            </a:r>
            <a:r>
              <a:rPr lang="en-US" err="1"/>
              <a:t>hit_sphere</a:t>
            </a:r>
            <a:r>
              <a:rPr lang="en-US"/>
              <a:t>(world[</a:t>
            </a:r>
            <a:r>
              <a:rPr lang="en-US" err="1"/>
              <a:t>i</a:t>
            </a:r>
            <a:r>
              <a:rPr lang="en-US"/>
              <a:t>], r, </a:t>
            </a:r>
            <a:r>
              <a:rPr lang="en-US" err="1"/>
              <a:t>t_min</a:t>
            </a:r>
            <a:r>
              <a:rPr lang="en-US"/>
              <a:t>, </a:t>
            </a:r>
            <a:r>
              <a:rPr lang="en-US" err="1"/>
              <a:t>closest_so_far</a:t>
            </a:r>
            <a:r>
              <a:rPr lang="en-US"/>
              <a:t>, </a:t>
            </a:r>
            <a:r>
              <a:rPr lang="en-US" err="1"/>
              <a:t>temp_rec</a:t>
            </a:r>
            <a:r>
              <a:rPr lang="en-US"/>
              <a:t>)) {</a:t>
            </a:r>
          </a:p>
          <a:p>
            <a:pPr marL="0" lvl="0" indent="0" algn="l" rtl="0">
              <a:spcBef>
                <a:spcPts val="0"/>
              </a:spcBef>
              <a:spcAft>
                <a:spcPts val="0"/>
              </a:spcAft>
              <a:buNone/>
            </a:pPr>
            <a:r>
              <a:rPr lang="en-US"/>
              <a:t>      </a:t>
            </a:r>
            <a:r>
              <a:rPr lang="en-US" err="1"/>
              <a:t>hit_anything</a:t>
            </a:r>
            <a:r>
              <a:rPr lang="en-US"/>
              <a:t> = true;</a:t>
            </a:r>
          </a:p>
          <a:p>
            <a:pPr marL="0" lvl="0" indent="0" algn="l" rtl="0">
              <a:spcBef>
                <a:spcPts val="0"/>
              </a:spcBef>
              <a:spcAft>
                <a:spcPts val="0"/>
              </a:spcAft>
              <a:buNone/>
            </a:pPr>
            <a:r>
              <a:rPr lang="en-US"/>
              <a:t>      </a:t>
            </a:r>
            <a:r>
              <a:rPr lang="en-US" err="1"/>
              <a:t>closest_so_far</a:t>
            </a:r>
            <a:r>
              <a:rPr lang="en-US"/>
              <a:t> = </a:t>
            </a:r>
            <a:r>
              <a:rPr lang="en-US" err="1"/>
              <a:t>temp_rec.t</a:t>
            </a:r>
            <a:r>
              <a:rPr lang="en-US"/>
              <a:t>;</a:t>
            </a:r>
          </a:p>
          <a:p>
            <a:pPr marL="0" lvl="0" indent="0" algn="l" rtl="0">
              <a:spcBef>
                <a:spcPts val="0"/>
              </a:spcBef>
              <a:spcAft>
                <a:spcPts val="0"/>
              </a:spcAft>
              <a:buNone/>
            </a:pPr>
            <a:r>
              <a:rPr lang="en-US"/>
              <a:t>      rec = </a:t>
            </a:r>
            <a:r>
              <a:rPr lang="en-US" err="1"/>
              <a:t>temp_rec</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hit_anything</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frand</a:t>
            </a:r>
            <a:r>
              <a:rPr lang="en-US"/>
              <a:t>;</a:t>
            </a:r>
          </a:p>
          <a:p>
            <a:pPr marL="0" lvl="0" indent="0" algn="l" rtl="0">
              <a:spcBef>
                <a:spcPts val="0"/>
              </a:spcBef>
              <a:spcAft>
                <a:spcPts val="0"/>
              </a:spcAft>
              <a:buNone/>
            </a:pPr>
            <a:r>
              <a:rPr lang="en-US"/>
              <a:t>vec3 rand = vec3(0.5, 0.5, 0.5);</a:t>
            </a:r>
          </a:p>
          <a:p>
            <a:pPr marL="0" lvl="0" indent="0" algn="l" rtl="0">
              <a:spcBef>
                <a:spcPts val="0"/>
              </a:spcBef>
              <a:spcAft>
                <a:spcPts val="0"/>
              </a:spcAft>
              <a:buNone/>
            </a:pPr>
            <a:r>
              <a:rPr lang="en-US"/>
              <a:t>vec2 rand2(){ </a:t>
            </a:r>
          </a:p>
          <a:p>
            <a:pPr marL="0" lvl="0" indent="0" algn="l" rtl="0">
              <a:spcBef>
                <a:spcPts val="0"/>
              </a:spcBef>
              <a:spcAft>
                <a:spcPts val="0"/>
              </a:spcAft>
              <a:buNone/>
            </a:pPr>
            <a:r>
              <a:rPr lang="en-US"/>
              <a:t>  vec3 rand = vec3(</a:t>
            </a:r>
          </a:p>
          <a:p>
            <a:pPr marL="0" lvl="0" indent="0" algn="l" rtl="0">
              <a:spcBef>
                <a:spcPts val="0"/>
              </a:spcBef>
              <a:spcAft>
                <a:spcPts val="0"/>
              </a:spcAft>
              <a:buNone/>
            </a:pPr>
            <a:r>
              <a:rPr lang="en-US"/>
              <a:t>    mod(</a:t>
            </a:r>
            <a:r>
              <a:rPr lang="en-US" err="1"/>
              <a:t>rand.y</a:t>
            </a:r>
            <a:r>
              <a:rPr lang="en-US"/>
              <a:t>*(195.1*frand.z+371.2*frand.x+508.3*</a:t>
            </a:r>
            <a:r>
              <a:rPr lang="en-US" err="1"/>
              <a:t>frand.y</a:t>
            </a:r>
            <a:r>
              <a:rPr lang="en-US"/>
              <a:t>), 1.0),</a:t>
            </a:r>
          </a:p>
          <a:p>
            <a:pPr marL="0" lvl="0" indent="0" algn="l" rtl="0">
              <a:spcBef>
                <a:spcPts val="0"/>
              </a:spcBef>
              <a:spcAft>
                <a:spcPts val="0"/>
              </a:spcAft>
              <a:buNone/>
            </a:pPr>
            <a:r>
              <a:rPr lang="en-US"/>
              <a:t>    mod(</a:t>
            </a:r>
            <a:r>
              <a:rPr lang="en-US" err="1"/>
              <a:t>rand.x</a:t>
            </a:r>
            <a:r>
              <a:rPr lang="en-US"/>
              <a:t>*(573.9*frand.z+736.4*frand.y+914.5*</a:t>
            </a:r>
            <a:r>
              <a:rPr lang="en-US" err="1"/>
              <a:t>frand.x</a:t>
            </a:r>
            <a:r>
              <a:rPr lang="en-US"/>
              <a:t>), 1.0),</a:t>
            </a:r>
          </a:p>
          <a:p>
            <a:pPr marL="0" lvl="0" indent="0" algn="l" rtl="0">
              <a:spcBef>
                <a:spcPts val="0"/>
              </a:spcBef>
              <a:spcAft>
                <a:spcPts val="0"/>
              </a:spcAft>
              <a:buNone/>
            </a:pPr>
            <a:r>
              <a:rPr lang="en-US"/>
              <a:t>    </a:t>
            </a:r>
            <a:r>
              <a:rPr lang="en-US" err="1"/>
              <a:t>rand.z</a:t>
            </a:r>
            <a:endParaRPr lang="en-US"/>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fract</a:t>
            </a:r>
            <a:r>
              <a:rPr lang="en-US"/>
              <a:t>(rand).xy-0.5;</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random_in_unit_sphere</a:t>
            </a:r>
            <a:r>
              <a:rPr lang="en-US"/>
              <a:t>(){ </a:t>
            </a:r>
          </a:p>
          <a:p>
            <a:pPr marL="0" lvl="0" indent="0" algn="l" rtl="0">
              <a:spcBef>
                <a:spcPts val="0"/>
              </a:spcBef>
              <a:spcAft>
                <a:spcPts val="0"/>
              </a:spcAft>
              <a:buNone/>
            </a:pPr>
            <a:r>
              <a:rPr lang="en-US"/>
              <a:t>  rand = vec3(</a:t>
            </a:r>
          </a:p>
          <a:p>
            <a:pPr marL="0" lvl="0" indent="0" algn="l" rtl="0">
              <a:spcBef>
                <a:spcPts val="0"/>
              </a:spcBef>
              <a:spcAft>
                <a:spcPts val="0"/>
              </a:spcAft>
              <a:buNone/>
            </a:pPr>
            <a:r>
              <a:rPr lang="en-US"/>
              <a:t>    mod(</a:t>
            </a:r>
            <a:r>
              <a:rPr lang="en-US" err="1"/>
              <a:t>rand.z</a:t>
            </a:r>
            <a:r>
              <a:rPr lang="en-US"/>
              <a:t>*((57.1*</a:t>
            </a:r>
            <a:r>
              <a:rPr lang="en-US" err="1"/>
              <a:t>frand.z</a:t>
            </a:r>
            <a:r>
              <a:rPr lang="en-US"/>
              <a:t>)+(57.1*</a:t>
            </a:r>
            <a:r>
              <a:rPr lang="en-US" err="1"/>
              <a:t>frand.x</a:t>
            </a:r>
            <a:r>
              <a:rPr lang="en-US"/>
              <a:t>)+(759.7*</a:t>
            </a:r>
            <a:r>
              <a:rPr lang="en-US" err="1"/>
              <a:t>frand.y</a:t>
            </a:r>
            <a:r>
              <a:rPr lang="en-US"/>
              <a:t>))*3.83,2.0),</a:t>
            </a:r>
          </a:p>
          <a:p>
            <a:pPr marL="0" lvl="0" indent="0" algn="l" rtl="0">
              <a:spcBef>
                <a:spcPts val="0"/>
              </a:spcBef>
              <a:spcAft>
                <a:spcPts val="0"/>
              </a:spcAft>
              <a:buNone/>
            </a:pPr>
            <a:r>
              <a:rPr lang="en-US"/>
              <a:t>    mod(</a:t>
            </a:r>
            <a:r>
              <a:rPr lang="en-US" err="1"/>
              <a:t>rand.x</a:t>
            </a:r>
            <a:r>
              <a:rPr lang="en-US"/>
              <a:t>*((41.1*</a:t>
            </a:r>
            <a:r>
              <a:rPr lang="en-US" err="1"/>
              <a:t>frand.z</a:t>
            </a:r>
            <a:r>
              <a:rPr lang="en-US"/>
              <a:t>)+(65.7*</a:t>
            </a:r>
            <a:r>
              <a:rPr lang="en-US" err="1"/>
              <a:t>frand.x</a:t>
            </a:r>
            <a:r>
              <a:rPr lang="en-US"/>
              <a:t>)+(621.9*</a:t>
            </a:r>
            <a:r>
              <a:rPr lang="en-US" err="1"/>
              <a:t>frand.y</a:t>
            </a:r>
            <a:r>
              <a:rPr lang="en-US"/>
              <a:t>))*1.57,2.0),</a:t>
            </a:r>
          </a:p>
          <a:p>
            <a:pPr marL="0" lvl="0" indent="0" algn="l" rtl="0">
              <a:spcBef>
                <a:spcPts val="0"/>
              </a:spcBef>
              <a:spcAft>
                <a:spcPts val="0"/>
              </a:spcAft>
              <a:buNone/>
            </a:pPr>
            <a:r>
              <a:rPr lang="en-US"/>
              <a:t>    mod(</a:t>
            </a:r>
            <a:r>
              <a:rPr lang="en-US" err="1"/>
              <a:t>rand.y</a:t>
            </a:r>
            <a:r>
              <a:rPr lang="en-US"/>
              <a:t>*((33.1*</a:t>
            </a:r>
            <a:r>
              <a:rPr lang="en-US" err="1"/>
              <a:t>frand.z</a:t>
            </a:r>
            <a:r>
              <a:rPr lang="en-US"/>
              <a:t>)+(45.3*</a:t>
            </a:r>
            <a:r>
              <a:rPr lang="en-US" err="1"/>
              <a:t>frand.x</a:t>
            </a:r>
            <a:r>
              <a:rPr lang="en-US"/>
              <a:t>)+(557.2*</a:t>
            </a:r>
            <a:r>
              <a:rPr lang="en-US" err="1"/>
              <a:t>frand.y</a:t>
            </a:r>
            <a:r>
              <a:rPr lang="en-US"/>
              <a:t>))*2.34,2.0)</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normalize(rand-vec3(1.0));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Ray </a:t>
            </a:r>
            <a:r>
              <a:rPr lang="en-US" err="1"/>
              <a:t>get_ray</a:t>
            </a:r>
            <a:r>
              <a:rPr lang="en-US"/>
              <a:t>(vec2 </a:t>
            </a:r>
            <a:r>
              <a:rPr lang="en-US" err="1"/>
              <a:t>uv</a:t>
            </a:r>
            <a:r>
              <a:rPr lang="en-US"/>
              <a:t>) {</a:t>
            </a:r>
          </a:p>
          <a:p>
            <a:pPr marL="0" lvl="0" indent="0" algn="l" rtl="0">
              <a:spcBef>
                <a:spcPts val="0"/>
              </a:spcBef>
              <a:spcAft>
                <a:spcPts val="0"/>
              </a:spcAft>
              <a:buNone/>
            </a:pPr>
            <a:r>
              <a:rPr lang="en-US"/>
              <a:t>  float aspect = </a:t>
            </a:r>
            <a:r>
              <a:rPr lang="en-US" err="1"/>
              <a:t>iResolution.x</a:t>
            </a:r>
            <a:r>
              <a:rPr lang="en-US"/>
              <a:t>/</a:t>
            </a:r>
            <a:r>
              <a:rPr lang="en-US" err="1"/>
              <a:t>iResolution.y</a:t>
            </a:r>
            <a:r>
              <a:rPr lang="en-US"/>
              <a:t>;</a:t>
            </a:r>
          </a:p>
          <a:p>
            <a:pPr marL="0" lvl="0" indent="0" algn="l" rtl="0">
              <a:spcBef>
                <a:spcPts val="0"/>
              </a:spcBef>
              <a:spcAft>
                <a:spcPts val="0"/>
              </a:spcAft>
              <a:buNone/>
            </a:pPr>
            <a:r>
              <a:rPr lang="en-US"/>
              <a:t>  vec3 </a:t>
            </a:r>
            <a:r>
              <a:rPr lang="en-US" err="1"/>
              <a:t>lower_left_corner</a:t>
            </a:r>
            <a:r>
              <a:rPr lang="en-US"/>
              <a:t> = vec3(-1.0*aspect,-1.0, -1.0);</a:t>
            </a:r>
          </a:p>
          <a:p>
            <a:pPr marL="0" lvl="0" indent="0" algn="l" rtl="0">
              <a:spcBef>
                <a:spcPts val="0"/>
              </a:spcBef>
              <a:spcAft>
                <a:spcPts val="0"/>
              </a:spcAft>
              <a:buNone/>
            </a:pPr>
            <a:r>
              <a:rPr lang="en-US"/>
              <a:t>  vec3 horizontal = vec3(2.0*aspect, 0.0, 0.0);</a:t>
            </a:r>
          </a:p>
          <a:p>
            <a:pPr marL="0" lvl="0" indent="0" algn="l" rtl="0">
              <a:spcBef>
                <a:spcPts val="0"/>
              </a:spcBef>
              <a:spcAft>
                <a:spcPts val="0"/>
              </a:spcAft>
              <a:buNone/>
            </a:pPr>
            <a:r>
              <a:rPr lang="en-US"/>
              <a:t>  vec3 vertical = vec3(0.0,2.0, 0.0);</a:t>
            </a:r>
          </a:p>
          <a:p>
            <a:pPr marL="0" lvl="0" indent="0" algn="l" rtl="0">
              <a:spcBef>
                <a:spcPts val="0"/>
              </a:spcBef>
              <a:spcAft>
                <a:spcPts val="0"/>
              </a:spcAft>
              <a:buNone/>
            </a:pPr>
            <a:r>
              <a:rPr lang="en-US"/>
              <a:t>  </a:t>
            </a:r>
          </a:p>
          <a:p>
            <a:pPr marL="0" lvl="0" indent="0" algn="l" rtl="0">
              <a:spcBef>
                <a:spcPts val="0"/>
              </a:spcBef>
              <a:spcAft>
                <a:spcPts val="0"/>
              </a:spcAft>
              <a:buNone/>
            </a:pPr>
            <a:r>
              <a:rPr lang="en-US"/>
              <a:t>  Ray r = Ray(vec3(0,0,0), </a:t>
            </a:r>
            <a:r>
              <a:rPr lang="en-US" err="1"/>
              <a:t>lower_left_corner+uv.x</a:t>
            </a:r>
            <a:r>
              <a:rPr lang="en-US"/>
              <a:t>*</a:t>
            </a:r>
            <a:r>
              <a:rPr lang="en-US" err="1"/>
              <a:t>horizontal+uv.y</a:t>
            </a:r>
            <a:r>
              <a:rPr lang="en-US"/>
              <a:t>*vertical); </a:t>
            </a:r>
          </a:p>
          <a:p>
            <a:pPr marL="0" lvl="0" indent="0" algn="l" rtl="0">
              <a:spcBef>
                <a:spcPts val="0"/>
              </a:spcBef>
              <a:spcAft>
                <a:spcPts val="0"/>
              </a:spcAft>
              <a:buNone/>
            </a:pPr>
            <a:r>
              <a:rPr lang="en-US"/>
              <a:t>  return r;</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const int </a:t>
            </a:r>
            <a:r>
              <a:rPr lang="en-US" err="1"/>
              <a:t>max_depth</a:t>
            </a:r>
            <a:r>
              <a:rPr lang="en-US"/>
              <a:t> = 10;</a:t>
            </a:r>
          </a:p>
          <a:p>
            <a:pPr marL="0" lvl="0" indent="0" algn="l" rtl="0">
              <a:spcBef>
                <a:spcPts val="0"/>
              </a:spcBef>
              <a:spcAft>
                <a:spcPts val="0"/>
              </a:spcAft>
              <a:buNone/>
            </a:pPr>
            <a:r>
              <a:rPr lang="en-US"/>
              <a:t>vec3 color(Ray r){</a:t>
            </a:r>
          </a:p>
          <a:p>
            <a:pPr marL="0" lvl="0" indent="0" algn="l" rtl="0">
              <a:spcBef>
                <a:spcPts val="0"/>
              </a:spcBef>
              <a:spcAft>
                <a:spcPts val="0"/>
              </a:spcAft>
              <a:buNone/>
            </a:pPr>
            <a:r>
              <a:rPr lang="en-US"/>
              <a:t>  </a:t>
            </a:r>
            <a:r>
              <a:rPr lang="en-US" err="1"/>
              <a:t>hit_record</a:t>
            </a:r>
            <a:r>
              <a:rPr lang="en-US"/>
              <a:t> rec;</a:t>
            </a:r>
          </a:p>
          <a:p>
            <a:pPr marL="0" lvl="0" indent="0" algn="l" rtl="0">
              <a:spcBef>
                <a:spcPts val="0"/>
              </a:spcBef>
              <a:spcAft>
                <a:spcPts val="0"/>
              </a:spcAft>
              <a:buNone/>
            </a:pPr>
            <a:r>
              <a:rPr lang="en-US"/>
              <a:t>  vec3 col = vec3(1.0);</a:t>
            </a:r>
          </a:p>
          <a:p>
            <a:pPr marL="0" lvl="0" indent="0" algn="l" rtl="0">
              <a:spcBef>
                <a:spcPts val="0"/>
              </a:spcBef>
              <a:spcAft>
                <a:spcPts val="0"/>
              </a:spcAft>
              <a:buNone/>
            </a:pPr>
            <a:r>
              <a:rPr lang="en-US"/>
              <a:t>  Ray </a:t>
            </a:r>
            <a:r>
              <a:rPr lang="en-US" err="1"/>
              <a:t>raio</a:t>
            </a:r>
            <a:r>
              <a:rPr lang="en-US"/>
              <a:t> = r;</a:t>
            </a:r>
          </a:p>
          <a:p>
            <a:pPr marL="0" lvl="0" indent="0" algn="l" rtl="0">
              <a:spcBef>
                <a:spcPts val="0"/>
              </a:spcBef>
              <a:spcAft>
                <a:spcPts val="0"/>
              </a:spcAft>
              <a:buNone/>
            </a:pPr>
            <a:r>
              <a:rPr lang="en-US"/>
              <a:t>  for(int </a:t>
            </a:r>
            <a:r>
              <a:rPr lang="en-US" err="1"/>
              <a:t>i</a:t>
            </a:r>
            <a:r>
              <a:rPr lang="en-US"/>
              <a:t>=0; </a:t>
            </a:r>
            <a:r>
              <a:rPr lang="en-US" err="1"/>
              <a:t>i</a:t>
            </a:r>
            <a:r>
              <a:rPr lang="en-US"/>
              <a:t> &lt; </a:t>
            </a:r>
            <a:r>
              <a:rPr lang="en-US" err="1"/>
              <a:t>max_depth</a:t>
            </a:r>
            <a:r>
              <a:rPr lang="en-US"/>
              <a:t>; </a:t>
            </a:r>
            <a:r>
              <a:rPr lang="en-US" err="1"/>
              <a:t>i</a:t>
            </a:r>
            <a:r>
              <a:rPr lang="en-US"/>
              <a:t>++){</a:t>
            </a:r>
          </a:p>
          <a:p>
            <a:pPr marL="0" lvl="0" indent="0" algn="l" rtl="0">
              <a:spcBef>
                <a:spcPts val="0"/>
              </a:spcBef>
              <a:spcAft>
                <a:spcPts val="0"/>
              </a:spcAft>
              <a:buNone/>
            </a:pPr>
            <a:r>
              <a:rPr lang="en-US"/>
              <a:t>    if(</a:t>
            </a:r>
            <a:r>
              <a:rPr lang="en-US" err="1"/>
              <a:t>hitable_list</a:t>
            </a:r>
            <a:r>
              <a:rPr lang="en-US"/>
              <a:t>(</a:t>
            </a:r>
            <a:r>
              <a:rPr lang="en-US" err="1"/>
              <a:t>raio</a:t>
            </a:r>
            <a:r>
              <a:rPr lang="en-US"/>
              <a:t>, 0.0001, 100.0, rec)) {</a:t>
            </a:r>
          </a:p>
          <a:p>
            <a:pPr marL="0" lvl="0" indent="0" algn="l" rtl="0">
              <a:spcBef>
                <a:spcPts val="0"/>
              </a:spcBef>
              <a:spcAft>
                <a:spcPts val="0"/>
              </a:spcAft>
              <a:buNone/>
            </a:pPr>
            <a:r>
              <a:rPr lang="en-US"/>
              <a:t>      vec3 target = </a:t>
            </a:r>
            <a:r>
              <a:rPr lang="en-US" err="1"/>
              <a:t>rec.p</a:t>
            </a:r>
            <a:r>
              <a:rPr lang="en-US"/>
              <a:t> + </a:t>
            </a:r>
            <a:r>
              <a:rPr lang="en-US" err="1"/>
              <a:t>rec.normal</a:t>
            </a:r>
            <a:r>
              <a:rPr lang="en-US"/>
              <a:t> + </a:t>
            </a:r>
            <a:r>
              <a:rPr lang="en-US" err="1"/>
              <a:t>random_in_unit_sphere</a:t>
            </a:r>
            <a:r>
              <a:rPr lang="en-US"/>
              <a:t>();</a:t>
            </a:r>
          </a:p>
          <a:p>
            <a:pPr marL="0" lvl="0" indent="0" algn="l" rtl="0">
              <a:spcBef>
                <a:spcPts val="0"/>
              </a:spcBef>
              <a:spcAft>
                <a:spcPts val="0"/>
              </a:spcAft>
              <a:buNone/>
            </a:pPr>
            <a:r>
              <a:rPr lang="en-US"/>
              <a:t>      col *= 0.5;</a:t>
            </a:r>
          </a:p>
          <a:p>
            <a:pPr marL="0" lvl="0" indent="0" algn="l" rtl="0">
              <a:spcBef>
                <a:spcPts val="0"/>
              </a:spcBef>
              <a:spcAft>
                <a:spcPts val="0"/>
              </a:spcAft>
              <a:buNone/>
            </a:pPr>
            <a:r>
              <a:rPr lang="en-US"/>
              <a:t>      </a:t>
            </a:r>
            <a:r>
              <a:rPr lang="en-US" err="1"/>
              <a:t>raio</a:t>
            </a:r>
            <a:r>
              <a:rPr lang="en-US"/>
              <a:t> = Ray(</a:t>
            </a:r>
            <a:r>
              <a:rPr lang="en-US" err="1"/>
              <a:t>rec.p</a:t>
            </a:r>
            <a:r>
              <a:rPr lang="en-US"/>
              <a:t>, target - </a:t>
            </a:r>
            <a:r>
              <a:rPr lang="en-US" err="1"/>
              <a:t>rec.p</a:t>
            </a:r>
            <a:r>
              <a:rPr lang="en-US"/>
              <a:t>);</a:t>
            </a:r>
          </a:p>
          <a:p>
            <a:pPr marL="0" lvl="0" indent="0" algn="l" rtl="0">
              <a:spcBef>
                <a:spcPts val="0"/>
              </a:spcBef>
              <a:spcAft>
                <a:spcPts val="0"/>
              </a:spcAft>
              <a:buNone/>
            </a:pPr>
            <a:r>
              <a:rPr lang="en-US"/>
              <a:t>    } else {</a:t>
            </a:r>
          </a:p>
          <a:p>
            <a:pPr marL="0" lvl="0" indent="0" algn="l" rtl="0">
              <a:spcBef>
                <a:spcPts val="0"/>
              </a:spcBef>
              <a:spcAft>
                <a:spcPts val="0"/>
              </a:spcAft>
              <a:buNone/>
            </a:pPr>
            <a:r>
              <a:rPr lang="en-US"/>
              <a:t>      vec3 </a:t>
            </a:r>
            <a:r>
              <a:rPr lang="en-US" err="1"/>
              <a:t>unit_direction</a:t>
            </a:r>
            <a:r>
              <a:rPr lang="en-US"/>
              <a:t> = normalize(</a:t>
            </a:r>
            <a:r>
              <a:rPr lang="en-US" err="1"/>
              <a:t>r.direction</a:t>
            </a:r>
            <a:r>
              <a:rPr lang="en-US"/>
              <a:t>);</a:t>
            </a:r>
          </a:p>
          <a:p>
            <a:pPr marL="0" lvl="0" indent="0" algn="l" rtl="0">
              <a:spcBef>
                <a:spcPts val="0"/>
              </a:spcBef>
              <a:spcAft>
                <a:spcPts val="0"/>
              </a:spcAft>
              <a:buNone/>
            </a:pPr>
            <a:r>
              <a:rPr lang="en-US"/>
              <a:t>      float t = 0.5 * (</a:t>
            </a:r>
            <a:r>
              <a:rPr lang="en-US" err="1"/>
              <a:t>unit_direction.y</a:t>
            </a:r>
            <a:r>
              <a:rPr lang="en-US"/>
              <a:t> + 1.0);</a:t>
            </a:r>
          </a:p>
          <a:p>
            <a:pPr marL="0" lvl="0" indent="0" algn="l" rtl="0">
              <a:spcBef>
                <a:spcPts val="0"/>
              </a:spcBef>
              <a:spcAft>
                <a:spcPts val="0"/>
              </a:spcAft>
              <a:buNone/>
            </a:pPr>
            <a:r>
              <a:rPr lang="en-US"/>
              <a:t>      col *= mix(vec3(1.0), vec3(0.5,0.7,1.0), t);</a:t>
            </a:r>
          </a:p>
          <a:p>
            <a:pPr marL="0" lvl="0" indent="0" algn="l" rtl="0">
              <a:spcBef>
                <a:spcPts val="0"/>
              </a:spcBef>
              <a:spcAft>
                <a:spcPts val="0"/>
              </a:spcAft>
              <a:buNone/>
            </a:pPr>
            <a:r>
              <a:rPr lang="en-US"/>
              <a:t>      return col;</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col;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const float </a:t>
            </a:r>
            <a:r>
              <a:rPr lang="en-US" err="1"/>
              <a:t>samples_per_pixel</a:t>
            </a:r>
            <a:r>
              <a:rPr lang="en-US"/>
              <a:t> = 10.0;</a:t>
            </a:r>
          </a:p>
          <a:p>
            <a:pPr marL="0" lvl="0" indent="0" algn="l" rtl="0">
              <a:spcBef>
                <a:spcPts val="0"/>
              </a:spcBef>
              <a:spcAft>
                <a:spcPts val="0"/>
              </a:spcAft>
              <a:buNone/>
            </a:pPr>
            <a:r>
              <a:rPr lang="en-US"/>
              <a:t>void </a:t>
            </a:r>
            <a:r>
              <a:rPr lang="en-US" err="1"/>
              <a:t>mainImage</a:t>
            </a:r>
            <a:r>
              <a:rPr lang="en-US"/>
              <a:t>( out vec4 </a:t>
            </a:r>
            <a:r>
              <a:rPr lang="en-US" err="1"/>
              <a:t>fragColor</a:t>
            </a:r>
            <a:r>
              <a:rPr lang="en-US"/>
              <a:t>, in vec2 </a:t>
            </a:r>
            <a:r>
              <a:rPr lang="en-US" err="1"/>
              <a:t>fragCoord</a:t>
            </a:r>
            <a:r>
              <a:rPr lang="en-US"/>
              <a:t> ) {</a:t>
            </a:r>
          </a:p>
          <a:p>
            <a:pPr marL="0" lvl="0" indent="0" algn="l" rtl="0">
              <a:spcBef>
                <a:spcPts val="0"/>
              </a:spcBef>
              <a:spcAft>
                <a:spcPts val="0"/>
              </a:spcAft>
              <a:buNone/>
            </a:pPr>
            <a:r>
              <a:rPr lang="en-US"/>
              <a:t>  vec2 </a:t>
            </a:r>
            <a:r>
              <a:rPr lang="en-US" err="1"/>
              <a:t>uv</a:t>
            </a:r>
            <a:r>
              <a:rPr lang="en-US"/>
              <a:t> = </a:t>
            </a:r>
            <a:r>
              <a:rPr lang="en-US" err="1"/>
              <a:t>fragCoord</a:t>
            </a:r>
            <a:r>
              <a:rPr lang="en-US"/>
              <a:t>/</a:t>
            </a:r>
            <a:r>
              <a:rPr lang="en-US" err="1"/>
              <a:t>iResolution.xy</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  vec3 col = vec3(0.0);</a:t>
            </a:r>
          </a:p>
          <a:p>
            <a:pPr marL="0" lvl="0" indent="0" algn="l" rtl="0">
              <a:spcBef>
                <a:spcPts val="0"/>
              </a:spcBef>
              <a:spcAft>
                <a:spcPts val="0"/>
              </a:spcAft>
              <a:buNone/>
            </a:pPr>
            <a:r>
              <a:rPr lang="en-US"/>
              <a:t>  </a:t>
            </a:r>
          </a:p>
          <a:p>
            <a:pPr marL="0" lvl="0" indent="0" algn="l" rtl="0">
              <a:spcBef>
                <a:spcPts val="0"/>
              </a:spcBef>
              <a:spcAft>
                <a:spcPts val="0"/>
              </a:spcAft>
              <a:buNone/>
            </a:pPr>
            <a:r>
              <a:rPr lang="en-US"/>
              <a:t>  for(float s=0.0; s&lt;</a:t>
            </a:r>
            <a:r>
              <a:rPr lang="en-US" err="1"/>
              <a:t>samples_per_pixel</a:t>
            </a:r>
            <a:r>
              <a:rPr lang="en-US"/>
              <a:t>; ++s) {</a:t>
            </a:r>
          </a:p>
          <a:p>
            <a:pPr marL="0" lvl="0" indent="0" algn="l" rtl="0">
              <a:spcBef>
                <a:spcPts val="0"/>
              </a:spcBef>
              <a:spcAft>
                <a:spcPts val="0"/>
              </a:spcAft>
              <a:buNone/>
            </a:pPr>
            <a:r>
              <a:rPr lang="en-US"/>
              <a:t>      </a:t>
            </a:r>
            <a:r>
              <a:rPr lang="en-US" err="1"/>
              <a:t>frand</a:t>
            </a:r>
            <a:r>
              <a:rPr lang="en-US"/>
              <a:t> = vec3(</a:t>
            </a:r>
            <a:r>
              <a:rPr lang="en-US" err="1"/>
              <a:t>fragCoord.xy</a:t>
            </a:r>
            <a:r>
              <a:rPr lang="en-US"/>
              <a:t>, s);</a:t>
            </a:r>
          </a:p>
          <a:p>
            <a:pPr marL="0" lvl="0" indent="0" algn="l" rtl="0">
              <a:spcBef>
                <a:spcPts val="0"/>
              </a:spcBef>
              <a:spcAft>
                <a:spcPts val="0"/>
              </a:spcAft>
              <a:buNone/>
            </a:pPr>
            <a:r>
              <a:rPr lang="en-US"/>
              <a:t>      vec2 delta;</a:t>
            </a:r>
          </a:p>
          <a:p>
            <a:pPr marL="0" lvl="0" indent="0" algn="l" rtl="0">
              <a:spcBef>
                <a:spcPts val="0"/>
              </a:spcBef>
              <a:spcAft>
                <a:spcPts val="0"/>
              </a:spcAft>
              <a:buNone/>
            </a:pPr>
            <a:r>
              <a:rPr lang="en-US"/>
              <a:t>      delta = rand2() / </a:t>
            </a:r>
            <a:r>
              <a:rPr lang="en-US" err="1"/>
              <a:t>iResolution.xy</a:t>
            </a:r>
            <a:r>
              <a:rPr lang="en-US"/>
              <a:t>;</a:t>
            </a:r>
          </a:p>
          <a:p>
            <a:pPr marL="0" lvl="0" indent="0" algn="l" rtl="0">
              <a:spcBef>
                <a:spcPts val="0"/>
              </a:spcBef>
              <a:spcAft>
                <a:spcPts val="0"/>
              </a:spcAft>
              <a:buNone/>
            </a:pPr>
            <a:r>
              <a:rPr lang="en-US"/>
              <a:t>      Ray r = </a:t>
            </a:r>
            <a:r>
              <a:rPr lang="en-US" err="1"/>
              <a:t>get_ray</a:t>
            </a:r>
            <a:r>
              <a:rPr lang="en-US"/>
              <a:t>(</a:t>
            </a:r>
            <a:r>
              <a:rPr lang="en-US" err="1"/>
              <a:t>uv+delta</a:t>
            </a:r>
            <a:r>
              <a:rPr lang="en-US"/>
              <a:t>);</a:t>
            </a:r>
          </a:p>
          <a:p>
            <a:pPr marL="0" lvl="0" indent="0" algn="l" rtl="0">
              <a:spcBef>
                <a:spcPts val="0"/>
              </a:spcBef>
              <a:spcAft>
                <a:spcPts val="0"/>
              </a:spcAft>
              <a:buNone/>
            </a:pPr>
            <a:r>
              <a:rPr lang="en-US"/>
              <a:t>      col += color(r);</a:t>
            </a:r>
          </a:p>
          <a:p>
            <a:pPr marL="0" lvl="0" indent="0" algn="l" rtl="0">
              <a:spcBef>
                <a:spcPts val="0"/>
              </a:spcBef>
              <a:spcAft>
                <a:spcPts val="0"/>
              </a:spcAft>
              <a:buNone/>
            </a:pPr>
            <a:r>
              <a:rPr lang="en-US"/>
              <a:t>  }  </a:t>
            </a:r>
          </a:p>
          <a:p>
            <a:pPr marL="0" lvl="0" indent="0" algn="l" rtl="0">
              <a:spcBef>
                <a:spcPts val="0"/>
              </a:spcBef>
              <a:spcAft>
                <a:spcPts val="0"/>
              </a:spcAft>
              <a:buNone/>
            </a:pPr>
            <a:r>
              <a:rPr lang="en-US"/>
              <a:t>  col /= </a:t>
            </a:r>
            <a:r>
              <a:rPr lang="en-US" err="1"/>
              <a:t>samples_per_pixel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fragColor</a:t>
            </a:r>
            <a:r>
              <a:rPr lang="en-US"/>
              <a:t> = vec4(col, 1.0);</a:t>
            </a:r>
          </a:p>
          <a:p>
            <a:pPr marL="0" lvl="0" indent="0" algn="l" rtl="0">
              <a:spcBef>
                <a:spcPts val="0"/>
              </a:spcBef>
              <a:spcAft>
                <a:spcPts val="0"/>
              </a:spcAft>
              <a:buNone/>
            </a:pPr>
            <a:r>
              <a:rPr lang="en-US"/>
              <a:t>}</a:t>
            </a:r>
          </a:p>
          <a:p>
            <a:pPr marL="0" lvl="0" indent="0" algn="l" rtl="0">
              <a:spcBef>
                <a:spcPts val="0"/>
              </a:spcBef>
              <a:spcAft>
                <a:spcPts val="0"/>
              </a:spcAft>
              <a:buNone/>
            </a:pPr>
            <a:endParaRPr/>
          </a:p>
        </p:txBody>
      </p:sp>
      <p:sp>
        <p:nvSpPr>
          <p:cNvPr id="183" name="Google Shape;183;gfae391e9fa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47</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e391e9fa_0_1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e391e9fa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struct Ray {</a:t>
            </a:r>
          </a:p>
          <a:p>
            <a:pPr marL="0" lvl="0" indent="0" algn="l" rtl="0">
              <a:spcBef>
                <a:spcPts val="0"/>
              </a:spcBef>
              <a:spcAft>
                <a:spcPts val="0"/>
              </a:spcAft>
              <a:buNone/>
            </a:pPr>
            <a:r>
              <a:rPr lang="en-US" dirty="0"/>
              <a:t>  vec3 origin, direction;</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a:t>
            </a:r>
            <a:r>
              <a:rPr lang="en-US" dirty="0" err="1"/>
              <a:t>hit_record</a:t>
            </a:r>
            <a:r>
              <a:rPr lang="en-US" dirty="0"/>
              <a:t> {</a:t>
            </a:r>
          </a:p>
          <a:p>
            <a:pPr marL="0" lvl="0" indent="0" algn="l" rtl="0">
              <a:spcBef>
                <a:spcPts val="0"/>
              </a:spcBef>
              <a:spcAft>
                <a:spcPts val="0"/>
              </a:spcAft>
              <a:buNone/>
            </a:pPr>
            <a:r>
              <a:rPr lang="en-US" dirty="0"/>
              <a:t>  float t;</a:t>
            </a:r>
          </a:p>
          <a:p>
            <a:pPr marL="0" lvl="0" indent="0" algn="l" rtl="0">
              <a:spcBef>
                <a:spcPts val="0"/>
              </a:spcBef>
              <a:spcAft>
                <a:spcPts val="0"/>
              </a:spcAft>
              <a:buNone/>
            </a:pPr>
            <a:r>
              <a:rPr lang="en-US" dirty="0"/>
              <a:t>  vec3 p, normal;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Sphere {</a:t>
            </a:r>
          </a:p>
          <a:p>
            <a:pPr marL="0" lvl="0" indent="0" algn="l" rtl="0">
              <a:spcBef>
                <a:spcPts val="0"/>
              </a:spcBef>
              <a:spcAft>
                <a:spcPts val="0"/>
              </a:spcAft>
              <a:buNone/>
            </a:pPr>
            <a:r>
              <a:rPr lang="en-US" dirty="0"/>
              <a:t>  vec3 center;</a:t>
            </a:r>
          </a:p>
          <a:p>
            <a:pPr marL="0" lvl="0" indent="0" algn="l" rtl="0">
              <a:spcBef>
                <a:spcPts val="0"/>
              </a:spcBef>
              <a:spcAft>
                <a:spcPts val="0"/>
              </a:spcAft>
              <a:buNone/>
            </a:pPr>
            <a:r>
              <a:rPr lang="en-US" dirty="0"/>
              <a:t>  float radius;</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point_at_parameter</a:t>
            </a:r>
            <a:r>
              <a:rPr lang="en-US" dirty="0"/>
              <a:t>(Ray r, float t) {</a:t>
            </a:r>
          </a:p>
          <a:p>
            <a:pPr marL="0" lvl="0" indent="0" algn="l" rtl="0">
              <a:spcBef>
                <a:spcPts val="0"/>
              </a:spcBef>
              <a:spcAft>
                <a:spcPts val="0"/>
              </a:spcAft>
              <a:buNone/>
            </a:pPr>
            <a:r>
              <a:rPr lang="en-US" dirty="0"/>
              <a:t>  return(</a:t>
            </a:r>
            <a:r>
              <a:rPr lang="en-US" dirty="0" err="1"/>
              <a:t>r.origin</a:t>
            </a:r>
            <a:r>
              <a:rPr lang="en-US" dirty="0"/>
              <a:t> + t*</a:t>
            </a:r>
            <a:r>
              <a:rPr lang="en-US" dirty="0" err="1"/>
              <a:t>r.direction</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set_face_normal</a:t>
            </a:r>
            <a:r>
              <a:rPr lang="en-US" dirty="0"/>
              <a:t>(Ray r, vec3 </a:t>
            </a:r>
            <a:r>
              <a:rPr lang="en-US" dirty="0" err="1"/>
              <a:t>outward_normal</a:t>
            </a:r>
            <a:r>
              <a:rPr lang="en-US" dirty="0"/>
              <a:t>) {</a:t>
            </a:r>
          </a:p>
          <a:p>
            <a:pPr marL="0" lvl="0" indent="0" algn="l" rtl="0">
              <a:spcBef>
                <a:spcPts val="0"/>
              </a:spcBef>
              <a:spcAft>
                <a:spcPts val="0"/>
              </a:spcAft>
              <a:buNone/>
            </a:pPr>
            <a:r>
              <a:rPr lang="en-US" dirty="0"/>
              <a:t>    bool </a:t>
            </a:r>
            <a:r>
              <a:rPr lang="en-US" dirty="0" err="1"/>
              <a:t>front_face</a:t>
            </a:r>
            <a:r>
              <a:rPr lang="en-US" dirty="0"/>
              <a:t> = dot(</a:t>
            </a:r>
            <a:r>
              <a:rPr lang="en-US" dirty="0" err="1"/>
              <a:t>r.direction</a:t>
            </a:r>
            <a:r>
              <a:rPr lang="en-US" dirty="0"/>
              <a:t>, </a:t>
            </a:r>
            <a:r>
              <a:rPr lang="en-US" dirty="0" err="1"/>
              <a:t>outward_normal</a:t>
            </a:r>
            <a:r>
              <a:rPr lang="en-US" dirty="0"/>
              <a:t>) &lt; 0.0;</a:t>
            </a:r>
          </a:p>
          <a:p>
            <a:pPr marL="0" lvl="0" indent="0" algn="l" rtl="0">
              <a:spcBef>
                <a:spcPts val="0"/>
              </a:spcBef>
              <a:spcAft>
                <a:spcPts val="0"/>
              </a:spcAft>
              <a:buNone/>
            </a:pPr>
            <a:r>
              <a:rPr lang="en-US" dirty="0"/>
              <a:t>    return </a:t>
            </a:r>
            <a:r>
              <a:rPr lang="en-US" dirty="0" err="1"/>
              <a:t>front_face</a:t>
            </a:r>
            <a:r>
              <a:rPr lang="en-US" dirty="0"/>
              <a:t> ? </a:t>
            </a:r>
            <a:r>
              <a:rPr lang="en-US" dirty="0" err="1"/>
              <a:t>outward_normal</a:t>
            </a:r>
            <a:r>
              <a:rPr lang="en-US" dirty="0"/>
              <a:t> :-</a:t>
            </a:r>
            <a:r>
              <a:rPr lang="en-US" dirty="0" err="1"/>
              <a:t>outward_normal</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hit_sphere</a:t>
            </a:r>
            <a:r>
              <a:rPr lang="en-US" dirty="0"/>
              <a:t>(Sphere s, Ray r, float </a:t>
            </a:r>
            <a:r>
              <a:rPr lang="en-US" dirty="0" err="1"/>
              <a:t>t_min</a:t>
            </a:r>
            <a:r>
              <a:rPr lang="en-US" dirty="0"/>
              <a:t>, float </a:t>
            </a:r>
            <a:r>
              <a:rPr lang="en-US" dirty="0" err="1"/>
              <a:t>t_max</a:t>
            </a:r>
            <a:r>
              <a:rPr lang="en-US" dirty="0"/>
              <a:t>, out </a:t>
            </a:r>
            <a:r>
              <a:rPr lang="en-US" dirty="0" err="1"/>
              <a:t>hit_record</a:t>
            </a:r>
            <a:r>
              <a:rPr lang="en-US" dirty="0"/>
              <a:t> rec){</a:t>
            </a:r>
          </a:p>
          <a:p>
            <a:pPr marL="0" lvl="0" indent="0" algn="l" rtl="0">
              <a:spcBef>
                <a:spcPts val="0"/>
              </a:spcBef>
              <a:spcAft>
                <a:spcPts val="0"/>
              </a:spcAft>
              <a:buNone/>
            </a:pPr>
            <a:r>
              <a:rPr lang="en-US" dirty="0"/>
              <a:t>  vec3 </a:t>
            </a:r>
            <a:r>
              <a:rPr lang="en-US" dirty="0" err="1"/>
              <a:t>oc</a:t>
            </a:r>
            <a:r>
              <a:rPr lang="en-US" dirty="0"/>
              <a:t> = </a:t>
            </a:r>
            <a:r>
              <a:rPr lang="en-US" dirty="0" err="1"/>
              <a:t>r.origin</a:t>
            </a:r>
            <a:r>
              <a:rPr lang="en-US" dirty="0"/>
              <a:t> - </a:t>
            </a:r>
            <a:r>
              <a:rPr lang="en-US" dirty="0" err="1"/>
              <a:t>s.center</a:t>
            </a:r>
            <a:r>
              <a:rPr lang="en-US" dirty="0"/>
              <a:t>;</a:t>
            </a:r>
          </a:p>
          <a:p>
            <a:pPr marL="0" lvl="0" indent="0" algn="l" rtl="0">
              <a:spcBef>
                <a:spcPts val="0"/>
              </a:spcBef>
              <a:spcAft>
                <a:spcPts val="0"/>
              </a:spcAft>
              <a:buNone/>
            </a:pPr>
            <a:r>
              <a:rPr lang="en-US" dirty="0"/>
              <a:t>  float a = dot(</a:t>
            </a:r>
            <a:r>
              <a:rPr lang="en-US" dirty="0" err="1"/>
              <a:t>r.direction,r.direction</a:t>
            </a:r>
            <a:r>
              <a:rPr lang="en-US" dirty="0"/>
              <a:t>);</a:t>
            </a:r>
          </a:p>
          <a:p>
            <a:pPr marL="0" lvl="0" indent="0" algn="l" rtl="0">
              <a:spcBef>
                <a:spcPts val="0"/>
              </a:spcBef>
              <a:spcAft>
                <a:spcPts val="0"/>
              </a:spcAft>
              <a:buNone/>
            </a:pPr>
            <a:r>
              <a:rPr lang="en-US" dirty="0"/>
              <a:t>  float </a:t>
            </a:r>
            <a:r>
              <a:rPr lang="en-US" dirty="0" err="1"/>
              <a:t>half_b</a:t>
            </a:r>
            <a:r>
              <a:rPr lang="en-US" dirty="0"/>
              <a:t> = dot(</a:t>
            </a:r>
            <a:r>
              <a:rPr lang="en-US" dirty="0" err="1"/>
              <a:t>oc</a:t>
            </a:r>
            <a:r>
              <a:rPr lang="en-US" dirty="0"/>
              <a:t>, </a:t>
            </a:r>
            <a:r>
              <a:rPr lang="en-US" dirty="0" err="1"/>
              <a:t>r.direction</a:t>
            </a:r>
            <a:r>
              <a:rPr lang="en-US" dirty="0"/>
              <a:t>);</a:t>
            </a:r>
          </a:p>
          <a:p>
            <a:pPr marL="0" lvl="0" indent="0" algn="l" rtl="0">
              <a:spcBef>
                <a:spcPts val="0"/>
              </a:spcBef>
              <a:spcAft>
                <a:spcPts val="0"/>
              </a:spcAft>
              <a:buNone/>
            </a:pPr>
            <a:r>
              <a:rPr lang="en-US" dirty="0"/>
              <a:t>  float c = dot(</a:t>
            </a:r>
            <a:r>
              <a:rPr lang="en-US" dirty="0" err="1"/>
              <a:t>oc,oc</a:t>
            </a:r>
            <a:r>
              <a:rPr lang="en-US" dirty="0"/>
              <a:t>) - </a:t>
            </a:r>
            <a:r>
              <a:rPr lang="en-US" dirty="0" err="1"/>
              <a:t>s.radius</a:t>
            </a:r>
            <a:r>
              <a:rPr lang="en-US" dirty="0"/>
              <a:t>*</a:t>
            </a:r>
            <a:r>
              <a:rPr lang="en-US" dirty="0" err="1"/>
              <a:t>s.radius</a:t>
            </a:r>
            <a:r>
              <a:rPr lang="en-US" dirty="0"/>
              <a:t>;</a:t>
            </a:r>
          </a:p>
          <a:p>
            <a:pPr marL="0" lvl="0" indent="0" algn="l" rtl="0">
              <a:spcBef>
                <a:spcPts val="0"/>
              </a:spcBef>
              <a:spcAft>
                <a:spcPts val="0"/>
              </a:spcAft>
              <a:buNone/>
            </a:pPr>
            <a:r>
              <a:rPr lang="en-US" dirty="0"/>
              <a:t>  float </a:t>
            </a:r>
            <a:r>
              <a:rPr lang="en-US" dirty="0" err="1"/>
              <a:t>discriminat</a:t>
            </a:r>
            <a:r>
              <a:rPr lang="en-US" dirty="0"/>
              <a:t> = </a:t>
            </a:r>
            <a:r>
              <a:rPr lang="en-US" dirty="0" err="1"/>
              <a:t>half_b</a:t>
            </a:r>
            <a:r>
              <a:rPr lang="en-US" dirty="0"/>
              <a:t>*</a:t>
            </a:r>
            <a:r>
              <a:rPr lang="en-US" dirty="0" err="1"/>
              <a:t>half_b</a:t>
            </a:r>
            <a:r>
              <a:rPr lang="en-US" dirty="0"/>
              <a:t> - a*c;</a:t>
            </a:r>
          </a:p>
          <a:p>
            <a:pPr marL="0" lvl="0" indent="0" algn="l" rtl="0">
              <a:spcBef>
                <a:spcPts val="0"/>
              </a:spcBef>
              <a:spcAft>
                <a:spcPts val="0"/>
              </a:spcAft>
              <a:buNone/>
            </a:pPr>
            <a:r>
              <a:rPr lang="en-US" dirty="0"/>
              <a:t>  if (</a:t>
            </a:r>
            <a:r>
              <a:rPr lang="en-US" dirty="0" err="1"/>
              <a:t>discriminat</a:t>
            </a:r>
            <a:r>
              <a:rPr lang="en-US" dirty="0"/>
              <a:t> &lt; 0.0) return(false);</a:t>
            </a:r>
          </a:p>
          <a:p>
            <a:pPr marL="0" lvl="0" indent="0" algn="l" rtl="0">
              <a:spcBef>
                <a:spcPts val="0"/>
              </a:spcBef>
              <a:spcAft>
                <a:spcPts val="0"/>
              </a:spcAft>
              <a:buNone/>
            </a:pPr>
            <a:r>
              <a:rPr lang="en-US" dirty="0"/>
              <a:t>  float </a:t>
            </a:r>
            <a:r>
              <a:rPr lang="en-US" dirty="0" err="1"/>
              <a:t>sqrtd</a:t>
            </a:r>
            <a:r>
              <a:rPr lang="en-US" dirty="0"/>
              <a:t> = sqrt(</a:t>
            </a:r>
            <a:r>
              <a:rPr lang="en-US" dirty="0" err="1"/>
              <a:t>discriminat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float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 {</a:t>
            </a:r>
          </a:p>
          <a:p>
            <a:pPr marL="0" lvl="0" indent="0" algn="l" rtl="0">
              <a:spcBef>
                <a:spcPts val="0"/>
              </a:spcBef>
              <a:spcAft>
                <a:spcPts val="0"/>
              </a:spcAft>
              <a:buNone/>
            </a:pPr>
            <a:r>
              <a:rPr lang="en-US" dirty="0"/>
              <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a:t>
            </a:r>
          </a:p>
          <a:p>
            <a:pPr marL="0" lvl="0" indent="0" algn="l" rtl="0">
              <a:spcBef>
                <a:spcPts val="0"/>
              </a:spcBef>
              <a:spcAft>
                <a:spcPts val="0"/>
              </a:spcAft>
              <a:buNone/>
            </a:pPr>
            <a:r>
              <a:rPr lang="en-US" dirty="0"/>
              <a:t>      return false;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rec.t</a:t>
            </a:r>
            <a:r>
              <a:rPr lang="en-US" dirty="0"/>
              <a:t> = root;</a:t>
            </a:r>
          </a:p>
          <a:p>
            <a:pPr marL="0" lvl="0" indent="0" algn="l" rtl="0">
              <a:spcBef>
                <a:spcPts val="0"/>
              </a:spcBef>
              <a:spcAft>
                <a:spcPts val="0"/>
              </a:spcAft>
              <a:buNone/>
            </a:pPr>
            <a:r>
              <a:rPr lang="en-US" dirty="0"/>
              <a:t>  </a:t>
            </a:r>
            <a:r>
              <a:rPr lang="en-US" dirty="0" err="1"/>
              <a:t>rec.p</a:t>
            </a:r>
            <a:r>
              <a:rPr lang="en-US" dirty="0"/>
              <a:t> = </a:t>
            </a:r>
            <a:r>
              <a:rPr lang="en-US" dirty="0" err="1"/>
              <a:t>point_at_parameter</a:t>
            </a:r>
            <a:r>
              <a:rPr lang="en-US" dirty="0"/>
              <a:t>(</a:t>
            </a:r>
            <a:r>
              <a:rPr lang="en-US" dirty="0" err="1"/>
              <a:t>r,rec.t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outward_normal</a:t>
            </a:r>
            <a:r>
              <a:rPr lang="en-US" dirty="0"/>
              <a:t> = (</a:t>
            </a:r>
            <a:r>
              <a:rPr lang="en-US" dirty="0" err="1"/>
              <a:t>rec.p</a:t>
            </a:r>
            <a:r>
              <a:rPr lang="en-US" dirty="0"/>
              <a:t> - </a:t>
            </a:r>
            <a:r>
              <a:rPr lang="en-US" dirty="0" err="1"/>
              <a:t>s.center</a:t>
            </a:r>
            <a:r>
              <a:rPr lang="en-US" dirty="0"/>
              <a:t>) / </a:t>
            </a:r>
            <a:r>
              <a:rPr lang="en-US" dirty="0" err="1"/>
              <a:t>s.radius</a:t>
            </a:r>
            <a:r>
              <a:rPr lang="en-US" dirty="0"/>
              <a:t>;</a:t>
            </a:r>
          </a:p>
          <a:p>
            <a:pPr marL="0" lvl="0" indent="0" algn="l" rtl="0">
              <a:spcBef>
                <a:spcPts val="0"/>
              </a:spcBef>
              <a:spcAft>
                <a:spcPts val="0"/>
              </a:spcAft>
              <a:buNone/>
            </a:pPr>
            <a:r>
              <a:rPr lang="en-US" dirty="0"/>
              <a:t>  </a:t>
            </a:r>
            <a:r>
              <a:rPr lang="en-US" dirty="0" err="1"/>
              <a:t>rec.normal</a:t>
            </a:r>
            <a:r>
              <a:rPr lang="en-US" dirty="0"/>
              <a:t> = normalize(</a:t>
            </a:r>
            <a:r>
              <a:rPr lang="en-US" dirty="0" err="1"/>
              <a:t>set_face_normal</a:t>
            </a:r>
            <a:r>
              <a:rPr lang="en-US" dirty="0"/>
              <a:t>(r, </a:t>
            </a:r>
            <a:r>
              <a:rPr lang="en-US" dirty="0" err="1"/>
              <a:t>outward_normal</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return(true);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Sphere world[] = Sphere[2](</a:t>
            </a:r>
          </a:p>
          <a:p>
            <a:pPr marL="0" lvl="0" indent="0" algn="l" rtl="0">
              <a:spcBef>
                <a:spcPts val="0"/>
              </a:spcBef>
              <a:spcAft>
                <a:spcPts val="0"/>
              </a:spcAft>
              <a:buNone/>
            </a:pPr>
            <a:r>
              <a:rPr lang="en-US" dirty="0"/>
              <a:t>  Sphere(vec3(0.0, 0.0, -1.0), 0.5),</a:t>
            </a:r>
          </a:p>
          <a:p>
            <a:pPr marL="0" lvl="0" indent="0" algn="l" rtl="0">
              <a:spcBef>
                <a:spcPts val="0"/>
              </a:spcBef>
              <a:spcAft>
                <a:spcPts val="0"/>
              </a:spcAft>
              <a:buNone/>
            </a:pPr>
            <a:r>
              <a:rPr lang="en-US" dirty="0"/>
              <a:t>  Sphere(vec3(0.0, -100.5, -1.0), 100.0)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hitable_list</a:t>
            </a:r>
            <a:r>
              <a:rPr lang="en-US" dirty="0"/>
              <a:t>(Ray r, float </a:t>
            </a:r>
            <a:r>
              <a:rPr lang="en-US" dirty="0" err="1"/>
              <a:t>t_min</a:t>
            </a:r>
            <a:r>
              <a:rPr lang="en-US" dirty="0"/>
              <a:t>, float </a:t>
            </a:r>
            <a:r>
              <a:rPr lang="en-US" dirty="0" err="1"/>
              <a:t>t_max</a:t>
            </a:r>
            <a:r>
              <a:rPr lang="en-US" dirty="0"/>
              <a:t>, </a:t>
            </a:r>
            <a:r>
              <a:rPr lang="en-US" dirty="0" err="1"/>
              <a:t>inout</a:t>
            </a:r>
            <a:r>
              <a:rPr lang="en-US" dirty="0"/>
              <a:t> </a:t>
            </a:r>
            <a:r>
              <a:rPr lang="en-US" dirty="0" err="1"/>
              <a:t>hit_record</a:t>
            </a:r>
            <a:r>
              <a:rPr lang="en-US" dirty="0"/>
              <a:t> rec) {</a:t>
            </a:r>
          </a:p>
          <a:p>
            <a:pPr marL="0" lvl="0" indent="0" algn="l" rtl="0">
              <a:spcBef>
                <a:spcPts val="0"/>
              </a:spcBef>
              <a:spcAft>
                <a:spcPts val="0"/>
              </a:spcAft>
              <a:buNone/>
            </a:pPr>
            <a:r>
              <a:rPr lang="en-US" dirty="0"/>
              <a:t>  </a:t>
            </a:r>
            <a:r>
              <a:rPr lang="en-US" dirty="0" err="1"/>
              <a:t>hit_record</a:t>
            </a:r>
            <a:r>
              <a:rPr lang="en-US" dirty="0"/>
              <a:t> </a:t>
            </a:r>
            <a:r>
              <a:rPr lang="en-US" dirty="0" err="1"/>
              <a:t>temp_rec</a:t>
            </a:r>
            <a:r>
              <a:rPr lang="en-US" dirty="0"/>
              <a:t>;</a:t>
            </a:r>
          </a:p>
          <a:p>
            <a:pPr marL="0" lvl="0" indent="0" algn="l" rtl="0">
              <a:spcBef>
                <a:spcPts val="0"/>
              </a:spcBef>
              <a:spcAft>
                <a:spcPts val="0"/>
              </a:spcAft>
              <a:buNone/>
            </a:pPr>
            <a:r>
              <a:rPr lang="en-US" dirty="0"/>
              <a:t>  bool </a:t>
            </a:r>
            <a:r>
              <a:rPr lang="en-US" dirty="0" err="1"/>
              <a:t>hit_anything</a:t>
            </a:r>
            <a:r>
              <a:rPr lang="en-US" dirty="0"/>
              <a:t> = false;</a:t>
            </a:r>
          </a:p>
          <a:p>
            <a:pPr marL="0" lvl="0" indent="0" algn="l" rtl="0">
              <a:spcBef>
                <a:spcPts val="0"/>
              </a:spcBef>
              <a:spcAft>
                <a:spcPts val="0"/>
              </a:spcAft>
              <a:buNone/>
            </a:pPr>
            <a:r>
              <a:rPr lang="en-US" dirty="0"/>
              <a:t>  float </a:t>
            </a:r>
            <a:r>
              <a:rPr lang="en-US" dirty="0" err="1"/>
              <a:t>closest_so_far</a:t>
            </a:r>
            <a:r>
              <a:rPr lang="en-US" dirty="0"/>
              <a:t> = </a:t>
            </a:r>
            <a:r>
              <a:rPr lang="en-US" dirty="0" err="1"/>
              <a:t>t_max</a:t>
            </a:r>
            <a:r>
              <a:rPr lang="en-US" dirty="0"/>
              <a:t>;</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&lt;</a:t>
            </a:r>
            <a:r>
              <a:rPr lang="en-US" dirty="0" err="1"/>
              <a:t>world.length</a:t>
            </a:r>
            <a:r>
              <a:rPr lang="en-US" dirty="0"/>
              <a:t>(); </a:t>
            </a:r>
            <a:r>
              <a:rPr lang="en-US" dirty="0" err="1"/>
              <a:t>i</a:t>
            </a:r>
            <a:r>
              <a:rPr lang="en-US" dirty="0"/>
              <a:t>++) {</a:t>
            </a:r>
          </a:p>
          <a:p>
            <a:pPr marL="0" lvl="0" indent="0" algn="l" rtl="0">
              <a:spcBef>
                <a:spcPts val="0"/>
              </a:spcBef>
              <a:spcAft>
                <a:spcPts val="0"/>
              </a:spcAft>
              <a:buNone/>
            </a:pPr>
            <a:r>
              <a:rPr lang="en-US" dirty="0"/>
              <a:t>    if(</a:t>
            </a:r>
            <a:r>
              <a:rPr lang="en-US" dirty="0" err="1"/>
              <a:t>hit_sphere</a:t>
            </a:r>
            <a:r>
              <a:rPr lang="en-US" dirty="0"/>
              <a:t>(world[</a:t>
            </a:r>
            <a:r>
              <a:rPr lang="en-US" dirty="0" err="1"/>
              <a:t>i</a:t>
            </a:r>
            <a:r>
              <a:rPr lang="en-US" dirty="0"/>
              <a:t>], r, </a:t>
            </a:r>
            <a:r>
              <a:rPr lang="en-US" dirty="0" err="1"/>
              <a:t>t_min</a:t>
            </a:r>
            <a:r>
              <a:rPr lang="en-US" dirty="0"/>
              <a:t>, </a:t>
            </a:r>
            <a:r>
              <a:rPr lang="en-US" dirty="0" err="1"/>
              <a:t>closest_so_far</a:t>
            </a:r>
            <a:r>
              <a:rPr lang="en-US" dirty="0"/>
              <a:t>, </a:t>
            </a:r>
            <a:r>
              <a:rPr lang="en-US" dirty="0" err="1"/>
              <a:t>temp_rec</a:t>
            </a:r>
            <a:r>
              <a:rPr lang="en-US" dirty="0"/>
              <a:t>)) {</a:t>
            </a:r>
          </a:p>
          <a:p>
            <a:pPr marL="0" lvl="0" indent="0" algn="l" rtl="0">
              <a:spcBef>
                <a:spcPts val="0"/>
              </a:spcBef>
              <a:spcAft>
                <a:spcPts val="0"/>
              </a:spcAft>
              <a:buNone/>
            </a:pPr>
            <a:r>
              <a:rPr lang="en-US" dirty="0"/>
              <a:t>      </a:t>
            </a:r>
            <a:r>
              <a:rPr lang="en-US" dirty="0" err="1"/>
              <a:t>hit_anything</a:t>
            </a:r>
            <a:r>
              <a:rPr lang="en-US" dirty="0"/>
              <a:t> = true;</a:t>
            </a:r>
          </a:p>
          <a:p>
            <a:pPr marL="0" lvl="0" indent="0" algn="l" rtl="0">
              <a:spcBef>
                <a:spcPts val="0"/>
              </a:spcBef>
              <a:spcAft>
                <a:spcPts val="0"/>
              </a:spcAft>
              <a:buNone/>
            </a:pPr>
            <a:r>
              <a:rPr lang="en-US" dirty="0"/>
              <a:t>      </a:t>
            </a:r>
            <a:r>
              <a:rPr lang="en-US" dirty="0" err="1"/>
              <a:t>closest_so_far</a:t>
            </a:r>
            <a:r>
              <a:rPr lang="en-US" dirty="0"/>
              <a:t> = </a:t>
            </a:r>
            <a:r>
              <a:rPr lang="en-US" dirty="0" err="1"/>
              <a:t>temp_rec.t</a:t>
            </a:r>
            <a:r>
              <a:rPr lang="en-US" dirty="0"/>
              <a:t>;</a:t>
            </a:r>
          </a:p>
          <a:p>
            <a:pPr marL="0" lvl="0" indent="0" algn="l" rtl="0">
              <a:spcBef>
                <a:spcPts val="0"/>
              </a:spcBef>
              <a:spcAft>
                <a:spcPts val="0"/>
              </a:spcAft>
              <a:buNone/>
            </a:pPr>
            <a:r>
              <a:rPr lang="en-US" dirty="0"/>
              <a:t>      rec = </a:t>
            </a:r>
            <a:r>
              <a:rPr lang="en-US" dirty="0" err="1"/>
              <a:t>temp_rec</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hit_anything</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frand</a:t>
            </a:r>
            <a:r>
              <a:rPr lang="en-US" dirty="0"/>
              <a:t>;</a:t>
            </a:r>
          </a:p>
          <a:p>
            <a:pPr marL="0" lvl="0" indent="0" algn="l" rtl="0">
              <a:spcBef>
                <a:spcPts val="0"/>
              </a:spcBef>
              <a:spcAft>
                <a:spcPts val="0"/>
              </a:spcAft>
              <a:buNone/>
            </a:pPr>
            <a:r>
              <a:rPr lang="en-US" dirty="0"/>
              <a:t>vec3 rand = vec3(0.5, 0.5, 0.5);</a:t>
            </a:r>
          </a:p>
          <a:p>
            <a:pPr marL="0" lvl="0" indent="0" algn="l" rtl="0">
              <a:spcBef>
                <a:spcPts val="0"/>
              </a:spcBef>
              <a:spcAft>
                <a:spcPts val="0"/>
              </a:spcAft>
              <a:buNone/>
            </a:pPr>
            <a:r>
              <a:rPr lang="en-US" dirty="0"/>
              <a:t>vec2 rand2(){ </a:t>
            </a:r>
          </a:p>
          <a:p>
            <a:pPr marL="0" lvl="0" indent="0" algn="l" rtl="0">
              <a:spcBef>
                <a:spcPts val="0"/>
              </a:spcBef>
              <a:spcAft>
                <a:spcPts val="0"/>
              </a:spcAft>
              <a:buNone/>
            </a:pPr>
            <a:r>
              <a:rPr lang="en-US" dirty="0"/>
              <a:t>  vec3 rand = vec3(</a:t>
            </a:r>
          </a:p>
          <a:p>
            <a:pPr marL="0" lvl="0" indent="0" algn="l" rtl="0">
              <a:spcBef>
                <a:spcPts val="0"/>
              </a:spcBef>
              <a:spcAft>
                <a:spcPts val="0"/>
              </a:spcAft>
              <a:buNone/>
            </a:pPr>
            <a:r>
              <a:rPr lang="en-US" dirty="0"/>
              <a:t>    mod(</a:t>
            </a:r>
            <a:r>
              <a:rPr lang="en-US" dirty="0" err="1"/>
              <a:t>rand.y</a:t>
            </a:r>
            <a:r>
              <a:rPr lang="en-US" dirty="0"/>
              <a:t>*(195.1*frand.z+371.2*frand.x+508.3*</a:t>
            </a:r>
            <a:r>
              <a:rPr lang="en-US" dirty="0" err="1"/>
              <a:t>frand.y</a:t>
            </a:r>
            <a:r>
              <a:rPr lang="en-US" dirty="0"/>
              <a:t>), 1.0),</a:t>
            </a:r>
          </a:p>
          <a:p>
            <a:pPr marL="0" lvl="0" indent="0" algn="l" rtl="0">
              <a:spcBef>
                <a:spcPts val="0"/>
              </a:spcBef>
              <a:spcAft>
                <a:spcPts val="0"/>
              </a:spcAft>
              <a:buNone/>
            </a:pPr>
            <a:r>
              <a:rPr lang="en-US" dirty="0"/>
              <a:t>    mod(</a:t>
            </a:r>
            <a:r>
              <a:rPr lang="en-US" dirty="0" err="1"/>
              <a:t>rand.x</a:t>
            </a:r>
            <a:r>
              <a:rPr lang="en-US" dirty="0"/>
              <a:t>*(573.9*frand.z+736.4*frand.y+914.5*</a:t>
            </a:r>
            <a:r>
              <a:rPr lang="en-US" dirty="0" err="1"/>
              <a:t>frand.x</a:t>
            </a:r>
            <a:r>
              <a:rPr lang="en-US" dirty="0"/>
              <a:t>), 1.0),</a:t>
            </a:r>
          </a:p>
          <a:p>
            <a:pPr marL="0" lvl="0" indent="0" algn="l" rtl="0">
              <a:spcBef>
                <a:spcPts val="0"/>
              </a:spcBef>
              <a:spcAft>
                <a:spcPts val="0"/>
              </a:spcAft>
              <a:buNone/>
            </a:pPr>
            <a:r>
              <a:rPr lang="en-US" dirty="0"/>
              <a:t>    </a:t>
            </a:r>
            <a:r>
              <a:rPr lang="en-US" dirty="0" err="1"/>
              <a:t>rand.z</a:t>
            </a: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fract</a:t>
            </a:r>
            <a:r>
              <a:rPr lang="en-US" dirty="0"/>
              <a:t>(rand).xy-0.5;</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random_in_unit_sphere</a:t>
            </a:r>
            <a:r>
              <a:rPr lang="en-US" dirty="0"/>
              <a:t>(){ </a:t>
            </a:r>
          </a:p>
          <a:p>
            <a:pPr marL="0" lvl="0" indent="0" algn="l" rtl="0">
              <a:spcBef>
                <a:spcPts val="0"/>
              </a:spcBef>
              <a:spcAft>
                <a:spcPts val="0"/>
              </a:spcAft>
              <a:buNone/>
            </a:pPr>
            <a:r>
              <a:rPr lang="en-US" dirty="0"/>
              <a:t>  rand = vec3(</a:t>
            </a:r>
          </a:p>
          <a:p>
            <a:pPr marL="0" lvl="0" indent="0" algn="l" rtl="0">
              <a:spcBef>
                <a:spcPts val="0"/>
              </a:spcBef>
              <a:spcAft>
                <a:spcPts val="0"/>
              </a:spcAft>
              <a:buNone/>
            </a:pPr>
            <a:r>
              <a:rPr lang="en-US" dirty="0"/>
              <a:t>    mod(</a:t>
            </a:r>
            <a:r>
              <a:rPr lang="en-US" dirty="0" err="1"/>
              <a:t>rand.z</a:t>
            </a:r>
            <a:r>
              <a:rPr lang="en-US" dirty="0"/>
              <a:t>*((57.1*</a:t>
            </a:r>
            <a:r>
              <a:rPr lang="en-US" dirty="0" err="1"/>
              <a:t>frand.z</a:t>
            </a:r>
            <a:r>
              <a:rPr lang="en-US" dirty="0"/>
              <a:t>)+(57.1*</a:t>
            </a:r>
            <a:r>
              <a:rPr lang="en-US" dirty="0" err="1"/>
              <a:t>frand.x</a:t>
            </a:r>
            <a:r>
              <a:rPr lang="en-US" dirty="0"/>
              <a:t>)+(759.7*</a:t>
            </a:r>
            <a:r>
              <a:rPr lang="en-US" dirty="0" err="1"/>
              <a:t>frand.y</a:t>
            </a:r>
            <a:r>
              <a:rPr lang="en-US" dirty="0"/>
              <a:t>))*3.83,2.0),</a:t>
            </a:r>
          </a:p>
          <a:p>
            <a:pPr marL="0" lvl="0" indent="0" algn="l" rtl="0">
              <a:spcBef>
                <a:spcPts val="0"/>
              </a:spcBef>
              <a:spcAft>
                <a:spcPts val="0"/>
              </a:spcAft>
              <a:buNone/>
            </a:pPr>
            <a:r>
              <a:rPr lang="en-US" dirty="0"/>
              <a:t>    mod(</a:t>
            </a:r>
            <a:r>
              <a:rPr lang="en-US" dirty="0" err="1"/>
              <a:t>rand.x</a:t>
            </a:r>
            <a:r>
              <a:rPr lang="en-US" dirty="0"/>
              <a:t>*((41.1*</a:t>
            </a:r>
            <a:r>
              <a:rPr lang="en-US" dirty="0" err="1"/>
              <a:t>frand.z</a:t>
            </a:r>
            <a:r>
              <a:rPr lang="en-US" dirty="0"/>
              <a:t>)+(65.7*</a:t>
            </a:r>
            <a:r>
              <a:rPr lang="en-US" dirty="0" err="1"/>
              <a:t>frand.x</a:t>
            </a:r>
            <a:r>
              <a:rPr lang="en-US" dirty="0"/>
              <a:t>)+(621.9*</a:t>
            </a:r>
            <a:r>
              <a:rPr lang="en-US" dirty="0" err="1"/>
              <a:t>frand.y</a:t>
            </a:r>
            <a:r>
              <a:rPr lang="en-US" dirty="0"/>
              <a:t>))*1.57,2.0),</a:t>
            </a:r>
          </a:p>
          <a:p>
            <a:pPr marL="0" lvl="0" indent="0" algn="l" rtl="0">
              <a:spcBef>
                <a:spcPts val="0"/>
              </a:spcBef>
              <a:spcAft>
                <a:spcPts val="0"/>
              </a:spcAft>
              <a:buNone/>
            </a:pPr>
            <a:r>
              <a:rPr lang="en-US" dirty="0"/>
              <a:t>    mod(</a:t>
            </a:r>
            <a:r>
              <a:rPr lang="en-US" dirty="0" err="1"/>
              <a:t>rand.y</a:t>
            </a:r>
            <a:r>
              <a:rPr lang="en-US" dirty="0"/>
              <a:t>*((33.1*</a:t>
            </a:r>
            <a:r>
              <a:rPr lang="en-US" dirty="0" err="1"/>
              <a:t>frand.z</a:t>
            </a:r>
            <a:r>
              <a:rPr lang="en-US" dirty="0"/>
              <a:t>)+(45.3*</a:t>
            </a:r>
            <a:r>
              <a:rPr lang="en-US" dirty="0" err="1"/>
              <a:t>frand.x</a:t>
            </a:r>
            <a:r>
              <a:rPr lang="en-US" dirty="0"/>
              <a:t>)+(557.2*</a:t>
            </a:r>
            <a:r>
              <a:rPr lang="en-US" dirty="0" err="1"/>
              <a:t>frand.y</a:t>
            </a:r>
            <a:r>
              <a:rPr lang="en-US" dirty="0"/>
              <a:t>))*2.34,2.0)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normalize(rand-vec3(1.0));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Ray </a:t>
            </a:r>
            <a:r>
              <a:rPr lang="en-US" dirty="0" err="1"/>
              <a:t>get_ray</a:t>
            </a:r>
            <a:r>
              <a:rPr lang="en-US" dirty="0"/>
              <a:t>(vec2 </a:t>
            </a:r>
            <a:r>
              <a:rPr lang="en-US" dirty="0" err="1"/>
              <a:t>uv</a:t>
            </a:r>
            <a:r>
              <a:rPr lang="en-US" dirty="0"/>
              <a:t>) {</a:t>
            </a:r>
          </a:p>
          <a:p>
            <a:pPr marL="0" lvl="0" indent="0" algn="l" rtl="0">
              <a:spcBef>
                <a:spcPts val="0"/>
              </a:spcBef>
              <a:spcAft>
                <a:spcPts val="0"/>
              </a:spcAft>
              <a:buNone/>
            </a:pPr>
            <a:r>
              <a:rPr lang="en-US" dirty="0"/>
              <a:t>  float aspect = </a:t>
            </a:r>
            <a:r>
              <a:rPr lang="en-US" dirty="0" err="1"/>
              <a:t>iResolution.x</a:t>
            </a:r>
            <a:r>
              <a:rPr lang="en-US" dirty="0"/>
              <a:t>/</a:t>
            </a:r>
            <a:r>
              <a:rPr lang="en-US" dirty="0" err="1"/>
              <a:t>iResolution.y</a:t>
            </a:r>
            <a:r>
              <a:rPr lang="en-US" dirty="0"/>
              <a:t>;</a:t>
            </a:r>
          </a:p>
          <a:p>
            <a:pPr marL="0" lvl="0" indent="0" algn="l" rtl="0">
              <a:spcBef>
                <a:spcPts val="0"/>
              </a:spcBef>
              <a:spcAft>
                <a:spcPts val="0"/>
              </a:spcAft>
              <a:buNone/>
            </a:pPr>
            <a:r>
              <a:rPr lang="en-US" dirty="0"/>
              <a:t>  vec3 </a:t>
            </a:r>
            <a:r>
              <a:rPr lang="en-US" dirty="0" err="1"/>
              <a:t>lower_left_corner</a:t>
            </a:r>
            <a:r>
              <a:rPr lang="en-US" dirty="0"/>
              <a:t> = vec3(-1.0*aspect,-1.0, -1.0);</a:t>
            </a:r>
          </a:p>
          <a:p>
            <a:pPr marL="0" lvl="0" indent="0" algn="l" rtl="0">
              <a:spcBef>
                <a:spcPts val="0"/>
              </a:spcBef>
              <a:spcAft>
                <a:spcPts val="0"/>
              </a:spcAft>
              <a:buNone/>
            </a:pPr>
            <a:r>
              <a:rPr lang="en-US" dirty="0"/>
              <a:t>  vec3 horizontal = vec3(2.0*aspect, 0.0, 0.0);</a:t>
            </a:r>
          </a:p>
          <a:p>
            <a:pPr marL="0" lvl="0" indent="0" algn="l" rtl="0">
              <a:spcBef>
                <a:spcPts val="0"/>
              </a:spcBef>
              <a:spcAft>
                <a:spcPts val="0"/>
              </a:spcAft>
              <a:buNone/>
            </a:pPr>
            <a:r>
              <a:rPr lang="en-US" dirty="0"/>
              <a:t>  vec3 vertical = vec3(0.0,2.0, 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Ray r = Ray(vec3(0,0,0), </a:t>
            </a:r>
            <a:r>
              <a:rPr lang="en-US" dirty="0" err="1"/>
              <a:t>lower_left_corner+uv.x</a:t>
            </a:r>
            <a:r>
              <a:rPr lang="en-US" dirty="0"/>
              <a:t>*</a:t>
            </a:r>
            <a:r>
              <a:rPr lang="en-US" dirty="0" err="1"/>
              <a:t>horizontal+uv.y</a:t>
            </a:r>
            <a:r>
              <a:rPr lang="en-US" dirty="0"/>
              <a:t>*vertical); </a:t>
            </a:r>
          </a:p>
          <a:p>
            <a:pPr marL="0" lvl="0" indent="0" algn="l" rtl="0">
              <a:spcBef>
                <a:spcPts val="0"/>
              </a:spcBef>
              <a:spcAft>
                <a:spcPts val="0"/>
              </a:spcAft>
              <a:buNone/>
            </a:pPr>
            <a:r>
              <a:rPr lang="en-US" dirty="0"/>
              <a:t>  return r;</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 int </a:t>
            </a:r>
            <a:r>
              <a:rPr lang="en-US" dirty="0" err="1"/>
              <a:t>max_depth</a:t>
            </a:r>
            <a:r>
              <a:rPr lang="en-US" dirty="0"/>
              <a:t> = 10;</a:t>
            </a:r>
          </a:p>
          <a:p>
            <a:pPr marL="0" lvl="0" indent="0" algn="l" rtl="0">
              <a:spcBef>
                <a:spcPts val="0"/>
              </a:spcBef>
              <a:spcAft>
                <a:spcPts val="0"/>
              </a:spcAft>
              <a:buNone/>
            </a:pPr>
            <a:r>
              <a:rPr lang="en-US" dirty="0"/>
              <a:t>vec3 color(Ray r){</a:t>
            </a:r>
          </a:p>
          <a:p>
            <a:pPr marL="0" lvl="0" indent="0" algn="l" rtl="0">
              <a:spcBef>
                <a:spcPts val="0"/>
              </a:spcBef>
              <a:spcAft>
                <a:spcPts val="0"/>
              </a:spcAft>
              <a:buNone/>
            </a:pPr>
            <a:r>
              <a:rPr lang="en-US" dirty="0"/>
              <a:t>  </a:t>
            </a:r>
            <a:r>
              <a:rPr lang="en-US" dirty="0" err="1"/>
              <a:t>hit_record</a:t>
            </a:r>
            <a:r>
              <a:rPr lang="en-US" dirty="0"/>
              <a:t> rec;</a:t>
            </a:r>
          </a:p>
          <a:p>
            <a:pPr marL="0" lvl="0" indent="0" algn="l" rtl="0">
              <a:spcBef>
                <a:spcPts val="0"/>
              </a:spcBef>
              <a:spcAft>
                <a:spcPts val="0"/>
              </a:spcAft>
              <a:buNone/>
            </a:pPr>
            <a:r>
              <a:rPr lang="en-US" dirty="0"/>
              <a:t>  vec3 col = vec3(1.0);</a:t>
            </a:r>
          </a:p>
          <a:p>
            <a:pPr marL="0" lvl="0" indent="0" algn="l" rtl="0">
              <a:spcBef>
                <a:spcPts val="0"/>
              </a:spcBef>
              <a:spcAft>
                <a:spcPts val="0"/>
              </a:spcAft>
              <a:buNone/>
            </a:pPr>
            <a:r>
              <a:rPr lang="en-US" dirty="0"/>
              <a:t>  Ray </a:t>
            </a:r>
            <a:r>
              <a:rPr lang="en-US" dirty="0" err="1"/>
              <a:t>raio</a:t>
            </a:r>
            <a:r>
              <a:rPr lang="en-US" dirty="0"/>
              <a:t> = r;</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 &lt; </a:t>
            </a:r>
            <a:r>
              <a:rPr lang="en-US" dirty="0" err="1"/>
              <a:t>max_depth</a:t>
            </a:r>
            <a:r>
              <a:rPr lang="en-US" dirty="0"/>
              <a:t>; </a:t>
            </a:r>
            <a:r>
              <a:rPr lang="en-US" dirty="0" err="1"/>
              <a:t>i</a:t>
            </a:r>
            <a:r>
              <a:rPr lang="en-US" dirty="0"/>
              <a:t>++){</a:t>
            </a:r>
          </a:p>
          <a:p>
            <a:pPr marL="0" lvl="0" indent="0" algn="l" rtl="0">
              <a:spcBef>
                <a:spcPts val="0"/>
              </a:spcBef>
              <a:spcAft>
                <a:spcPts val="0"/>
              </a:spcAft>
              <a:buNone/>
            </a:pPr>
            <a:r>
              <a:rPr lang="en-US" dirty="0"/>
              <a:t>    if(</a:t>
            </a:r>
            <a:r>
              <a:rPr lang="en-US" dirty="0" err="1"/>
              <a:t>hitable_list</a:t>
            </a:r>
            <a:r>
              <a:rPr lang="en-US" dirty="0"/>
              <a:t>(</a:t>
            </a:r>
            <a:r>
              <a:rPr lang="en-US" dirty="0" err="1"/>
              <a:t>raio</a:t>
            </a:r>
            <a:r>
              <a:rPr lang="en-US" dirty="0"/>
              <a:t>, 0.0001, 100.0, rec)) {</a:t>
            </a:r>
          </a:p>
          <a:p>
            <a:pPr marL="0" lvl="0" indent="0" algn="l" rtl="0">
              <a:spcBef>
                <a:spcPts val="0"/>
              </a:spcBef>
              <a:spcAft>
                <a:spcPts val="0"/>
              </a:spcAft>
              <a:buNone/>
            </a:pPr>
            <a:r>
              <a:rPr lang="en-US" dirty="0"/>
              <a:t>      vec3 target = </a:t>
            </a:r>
            <a:r>
              <a:rPr lang="en-US" dirty="0" err="1"/>
              <a:t>rec.p</a:t>
            </a:r>
            <a:r>
              <a:rPr lang="en-US" dirty="0"/>
              <a:t> + </a:t>
            </a:r>
            <a:r>
              <a:rPr lang="en-US" dirty="0" err="1"/>
              <a:t>rec.normal</a:t>
            </a:r>
            <a:r>
              <a:rPr lang="en-US" dirty="0"/>
              <a:t> + </a:t>
            </a:r>
            <a:r>
              <a:rPr lang="en-US" dirty="0" err="1"/>
              <a:t>random_in_unit_sphere</a:t>
            </a:r>
            <a:r>
              <a:rPr lang="en-US" dirty="0"/>
              <a:t>();</a:t>
            </a:r>
          </a:p>
          <a:p>
            <a:pPr marL="0" lvl="0" indent="0" algn="l" rtl="0">
              <a:spcBef>
                <a:spcPts val="0"/>
              </a:spcBef>
              <a:spcAft>
                <a:spcPts val="0"/>
              </a:spcAft>
              <a:buNone/>
            </a:pPr>
            <a:r>
              <a:rPr lang="en-US" dirty="0"/>
              <a:t>      col *= 0.5;</a:t>
            </a:r>
          </a:p>
          <a:p>
            <a:pPr marL="0" lvl="0" indent="0" algn="l" rtl="0">
              <a:spcBef>
                <a:spcPts val="0"/>
              </a:spcBef>
              <a:spcAft>
                <a:spcPts val="0"/>
              </a:spcAft>
              <a:buNone/>
            </a:pPr>
            <a:r>
              <a:rPr lang="en-US" dirty="0"/>
              <a:t>      </a:t>
            </a:r>
            <a:r>
              <a:rPr lang="en-US" dirty="0" err="1"/>
              <a:t>raio</a:t>
            </a:r>
            <a:r>
              <a:rPr lang="en-US" dirty="0"/>
              <a:t> = Ray(</a:t>
            </a:r>
            <a:r>
              <a:rPr lang="en-US" dirty="0" err="1"/>
              <a:t>rec.p</a:t>
            </a:r>
            <a:r>
              <a:rPr lang="en-US" dirty="0"/>
              <a:t>, target - </a:t>
            </a:r>
            <a:r>
              <a:rPr lang="en-US" dirty="0" err="1"/>
              <a:t>rec.p</a:t>
            </a:r>
            <a:r>
              <a:rPr lang="en-US" dirty="0"/>
              <a:t>);</a:t>
            </a:r>
          </a:p>
          <a:p>
            <a:pPr marL="0" lvl="0" indent="0" algn="l" rtl="0">
              <a:spcBef>
                <a:spcPts val="0"/>
              </a:spcBef>
              <a:spcAft>
                <a:spcPts val="0"/>
              </a:spcAft>
              <a:buNone/>
            </a:pPr>
            <a:r>
              <a:rPr lang="en-US" dirty="0"/>
              <a:t>    } else {</a:t>
            </a:r>
          </a:p>
          <a:p>
            <a:pPr marL="0" lvl="0" indent="0" algn="l" rtl="0">
              <a:spcBef>
                <a:spcPts val="0"/>
              </a:spcBef>
              <a:spcAft>
                <a:spcPts val="0"/>
              </a:spcAft>
              <a:buNone/>
            </a:pPr>
            <a:r>
              <a:rPr lang="en-US" dirty="0"/>
              <a:t>      vec3 </a:t>
            </a:r>
            <a:r>
              <a:rPr lang="en-US" dirty="0" err="1"/>
              <a:t>unit_direction</a:t>
            </a:r>
            <a:r>
              <a:rPr lang="en-US" dirty="0"/>
              <a:t> = normalize(</a:t>
            </a:r>
            <a:r>
              <a:rPr lang="en-US" dirty="0" err="1"/>
              <a:t>r.direction</a:t>
            </a:r>
            <a:r>
              <a:rPr lang="en-US" dirty="0"/>
              <a:t>);</a:t>
            </a:r>
          </a:p>
          <a:p>
            <a:pPr marL="0" lvl="0" indent="0" algn="l" rtl="0">
              <a:spcBef>
                <a:spcPts val="0"/>
              </a:spcBef>
              <a:spcAft>
                <a:spcPts val="0"/>
              </a:spcAft>
              <a:buNone/>
            </a:pPr>
            <a:r>
              <a:rPr lang="en-US" dirty="0"/>
              <a:t>      float t = 0.5 * (</a:t>
            </a:r>
            <a:r>
              <a:rPr lang="en-US" dirty="0" err="1"/>
              <a:t>unit_direction.y</a:t>
            </a:r>
            <a:r>
              <a:rPr lang="en-US" dirty="0"/>
              <a:t> + 1.0);</a:t>
            </a:r>
          </a:p>
          <a:p>
            <a:pPr marL="0" lvl="0" indent="0" algn="l" rtl="0">
              <a:spcBef>
                <a:spcPts val="0"/>
              </a:spcBef>
              <a:spcAft>
                <a:spcPts val="0"/>
              </a:spcAft>
              <a:buNone/>
            </a:pPr>
            <a:r>
              <a:rPr lang="en-US" dirty="0"/>
              <a:t>      col *= mix(vec3(1.0), vec3(0.5,0.7,1.0), t);</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 float </a:t>
            </a:r>
            <a:r>
              <a:rPr lang="en-US" dirty="0" err="1"/>
              <a:t>samples_per_pixel</a:t>
            </a:r>
            <a:r>
              <a:rPr lang="en-US" dirty="0"/>
              <a:t> = 100.0;</a:t>
            </a:r>
          </a:p>
          <a:p>
            <a:pPr marL="0" lvl="0" indent="0" algn="l" rtl="0">
              <a:spcBef>
                <a:spcPts val="0"/>
              </a:spcBef>
              <a:spcAft>
                <a:spcPts val="0"/>
              </a:spcAft>
              <a:buNone/>
            </a:pPr>
            <a:r>
              <a:rPr lang="en-US" dirty="0"/>
              <a:t>void </a:t>
            </a:r>
            <a:r>
              <a:rPr lang="en-US" dirty="0" err="1"/>
              <a:t>mainImage</a:t>
            </a:r>
            <a:r>
              <a:rPr lang="en-US" dirty="0"/>
              <a:t>( out vec4 </a:t>
            </a:r>
            <a:r>
              <a:rPr lang="en-US" dirty="0" err="1"/>
              <a:t>fragColor</a:t>
            </a:r>
            <a:r>
              <a:rPr lang="en-US" dirty="0"/>
              <a:t>, in vec2 </a:t>
            </a:r>
            <a:r>
              <a:rPr lang="en-US" dirty="0" err="1"/>
              <a:t>fragCoord</a:t>
            </a:r>
            <a:r>
              <a:rPr lang="en-US" dirty="0"/>
              <a:t> ) {</a:t>
            </a:r>
          </a:p>
          <a:p>
            <a:pPr marL="0" lvl="0" indent="0" algn="l" rtl="0">
              <a:spcBef>
                <a:spcPts val="0"/>
              </a:spcBef>
              <a:spcAft>
                <a:spcPts val="0"/>
              </a:spcAft>
              <a:buNone/>
            </a:pPr>
            <a:r>
              <a:rPr lang="en-US" dirty="0"/>
              <a:t>  vec2 </a:t>
            </a:r>
            <a:r>
              <a:rPr lang="en-US" dirty="0" err="1"/>
              <a:t>uv</a:t>
            </a:r>
            <a:r>
              <a:rPr lang="en-US" dirty="0"/>
              <a:t> = </a:t>
            </a:r>
            <a:r>
              <a:rPr lang="en-US" dirty="0" err="1"/>
              <a:t>fragCoord</a:t>
            </a:r>
            <a:r>
              <a:rPr lang="en-US" dirty="0"/>
              <a:t>/</a:t>
            </a:r>
            <a:r>
              <a:rPr lang="en-US" dirty="0" err="1"/>
              <a:t>iResolution.xy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vec3 col = vec3(0.0);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for(float s=0.0; s&lt;</a:t>
            </a:r>
            <a:r>
              <a:rPr lang="en-US" dirty="0" err="1"/>
              <a:t>samples_per_pixel</a:t>
            </a:r>
            <a:r>
              <a:rPr lang="en-US" dirty="0"/>
              <a:t>; ++s) {</a:t>
            </a:r>
          </a:p>
          <a:p>
            <a:pPr marL="0" lvl="0" indent="0" algn="l" rtl="0">
              <a:spcBef>
                <a:spcPts val="0"/>
              </a:spcBef>
              <a:spcAft>
                <a:spcPts val="0"/>
              </a:spcAft>
              <a:buNone/>
            </a:pPr>
            <a:r>
              <a:rPr lang="en-US" dirty="0"/>
              <a:t>      </a:t>
            </a:r>
            <a:r>
              <a:rPr lang="en-US" dirty="0" err="1"/>
              <a:t>frand</a:t>
            </a:r>
            <a:r>
              <a:rPr lang="en-US" dirty="0"/>
              <a:t> = vec3(</a:t>
            </a:r>
            <a:r>
              <a:rPr lang="en-US" dirty="0" err="1"/>
              <a:t>fragCoord.xy</a:t>
            </a:r>
            <a:r>
              <a:rPr lang="en-US" dirty="0"/>
              <a:t>, s);</a:t>
            </a:r>
          </a:p>
          <a:p>
            <a:pPr marL="0" lvl="0" indent="0" algn="l" rtl="0">
              <a:spcBef>
                <a:spcPts val="0"/>
              </a:spcBef>
              <a:spcAft>
                <a:spcPts val="0"/>
              </a:spcAft>
              <a:buNone/>
            </a:pPr>
            <a:r>
              <a:rPr lang="en-US" dirty="0"/>
              <a:t>      vec2 delta;</a:t>
            </a:r>
          </a:p>
          <a:p>
            <a:pPr marL="0" lvl="0" indent="0" algn="l" rtl="0">
              <a:spcBef>
                <a:spcPts val="0"/>
              </a:spcBef>
              <a:spcAft>
                <a:spcPts val="0"/>
              </a:spcAft>
              <a:buNone/>
            </a:pPr>
            <a:r>
              <a:rPr lang="en-US" dirty="0"/>
              <a:t>      delta = rand2() / </a:t>
            </a:r>
            <a:r>
              <a:rPr lang="en-US" dirty="0" err="1"/>
              <a:t>iResolution.xy</a:t>
            </a:r>
            <a:r>
              <a:rPr lang="en-US" dirty="0"/>
              <a:t>;</a:t>
            </a:r>
          </a:p>
          <a:p>
            <a:pPr marL="0" lvl="0" indent="0" algn="l" rtl="0">
              <a:spcBef>
                <a:spcPts val="0"/>
              </a:spcBef>
              <a:spcAft>
                <a:spcPts val="0"/>
              </a:spcAft>
              <a:buNone/>
            </a:pPr>
            <a:r>
              <a:rPr lang="en-US" dirty="0"/>
              <a:t>      Ray r = </a:t>
            </a:r>
            <a:r>
              <a:rPr lang="en-US" dirty="0" err="1"/>
              <a:t>get_ray</a:t>
            </a:r>
            <a:r>
              <a:rPr lang="en-US" dirty="0"/>
              <a:t>(</a:t>
            </a:r>
            <a:r>
              <a:rPr lang="en-US" dirty="0" err="1"/>
              <a:t>uv+delta</a:t>
            </a:r>
            <a:r>
              <a:rPr lang="en-US" dirty="0"/>
              <a:t>);</a:t>
            </a:r>
          </a:p>
          <a:p>
            <a:pPr marL="0" lvl="0" indent="0" algn="l" rtl="0">
              <a:spcBef>
                <a:spcPts val="0"/>
              </a:spcBef>
              <a:spcAft>
                <a:spcPts val="0"/>
              </a:spcAft>
              <a:buNone/>
            </a:pPr>
            <a:r>
              <a:rPr lang="en-US" dirty="0"/>
              <a:t>      col += color(r);</a:t>
            </a:r>
          </a:p>
          <a:p>
            <a:pPr marL="0" lvl="0" indent="0" algn="l" rtl="0">
              <a:spcBef>
                <a:spcPts val="0"/>
              </a:spcBef>
              <a:spcAft>
                <a:spcPts val="0"/>
              </a:spcAft>
              <a:buNone/>
            </a:pPr>
            <a:r>
              <a:rPr lang="en-US" dirty="0"/>
              <a:t>  }  </a:t>
            </a:r>
          </a:p>
          <a:p>
            <a:pPr marL="0" lvl="0" indent="0" algn="l" rtl="0">
              <a:spcBef>
                <a:spcPts val="0"/>
              </a:spcBef>
              <a:spcAft>
                <a:spcPts val="0"/>
              </a:spcAft>
              <a:buNone/>
            </a:pPr>
            <a:r>
              <a:rPr lang="en-US" dirty="0"/>
              <a:t>  col /= </a:t>
            </a:r>
            <a:r>
              <a:rPr lang="en-US" dirty="0" err="1"/>
              <a:t>samples_per_pixel</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fragColor</a:t>
            </a:r>
            <a:r>
              <a:rPr lang="en-US" dirty="0"/>
              <a:t> = vec4(col, 1.0);</a:t>
            </a:r>
          </a:p>
          <a:p>
            <a:pPr marL="0" lvl="0" indent="0" algn="l" rtl="0">
              <a:spcBef>
                <a:spcPts val="0"/>
              </a:spcBef>
              <a:spcAft>
                <a:spcPts val="0"/>
              </a:spcAft>
              <a:buNone/>
            </a:pPr>
            <a:r>
              <a:rPr lang="en-US" dirty="0"/>
              <a:t>}</a:t>
            </a:r>
          </a:p>
          <a:p>
            <a:pPr marL="0" lvl="0" indent="0" algn="l" rtl="0">
              <a:spcBef>
                <a:spcPts val="0"/>
              </a:spcBef>
              <a:spcAft>
                <a:spcPts val="0"/>
              </a:spcAft>
              <a:buNone/>
            </a:pPr>
            <a:endParaRPr dirty="0"/>
          </a:p>
        </p:txBody>
      </p:sp>
      <p:sp>
        <p:nvSpPr>
          <p:cNvPr id="183" name="Google Shape;183;gfae391e9fa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48</a:t>
            </a:fld>
            <a:endParaRPr/>
          </a:p>
        </p:txBody>
      </p:sp>
    </p:spTree>
    <p:extLst>
      <p:ext uri="{BB962C8B-B14F-4D97-AF65-F5344CB8AC3E}">
        <p14:creationId xmlns:p14="http://schemas.microsoft.com/office/powerpoint/2010/main" val="3134203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49</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err="1"/>
              <a:t>struct</a:t>
            </a:r>
            <a:r>
              <a:rPr lang="pt-BR"/>
              <a:t> Ray {</a:t>
            </a:r>
          </a:p>
          <a:p>
            <a:r>
              <a:rPr lang="pt-BR"/>
              <a:t>  vec3 </a:t>
            </a:r>
            <a:r>
              <a:rPr lang="pt-BR" err="1"/>
              <a:t>origin</a:t>
            </a:r>
            <a:r>
              <a:rPr lang="pt-BR"/>
              <a:t>, </a:t>
            </a:r>
            <a:r>
              <a:rPr lang="pt-BR" err="1"/>
              <a:t>direction</a:t>
            </a:r>
            <a:r>
              <a:rPr lang="pt-BR"/>
              <a:t>;</a:t>
            </a:r>
          </a:p>
          <a:p>
            <a:r>
              <a:rPr lang="pt-BR"/>
              <a:t>};</a:t>
            </a:r>
          </a:p>
          <a:p>
            <a:endParaRPr lang="pt-BR"/>
          </a:p>
          <a:p>
            <a:r>
              <a:rPr lang="pt-BR" err="1"/>
              <a:t>struct</a:t>
            </a:r>
            <a:r>
              <a:rPr lang="pt-BR"/>
              <a:t> </a:t>
            </a:r>
            <a:r>
              <a:rPr lang="pt-BR" err="1"/>
              <a:t>hit_record</a:t>
            </a:r>
            <a:r>
              <a:rPr lang="pt-BR"/>
              <a:t> {</a:t>
            </a:r>
          </a:p>
          <a:p>
            <a:r>
              <a:rPr lang="pt-BR"/>
              <a:t>  </a:t>
            </a:r>
            <a:r>
              <a:rPr lang="pt-BR" err="1"/>
              <a:t>float</a:t>
            </a:r>
            <a:r>
              <a:rPr lang="pt-BR"/>
              <a:t> </a:t>
            </a:r>
            <a:r>
              <a:rPr lang="pt-BR" err="1"/>
              <a:t>t</a:t>
            </a:r>
            <a:r>
              <a:rPr lang="pt-BR"/>
              <a:t>;</a:t>
            </a:r>
          </a:p>
          <a:p>
            <a:r>
              <a:rPr lang="pt-BR"/>
              <a:t>  vec3 </a:t>
            </a:r>
            <a:r>
              <a:rPr lang="pt-BR" err="1"/>
              <a:t>p</a:t>
            </a:r>
            <a:r>
              <a:rPr lang="pt-BR"/>
              <a:t>, normal;</a:t>
            </a:r>
          </a:p>
          <a:p>
            <a:r>
              <a:rPr lang="pt-BR"/>
              <a:t>};</a:t>
            </a:r>
          </a:p>
          <a:p>
            <a:endParaRPr lang="pt-BR"/>
          </a:p>
          <a:p>
            <a:r>
              <a:rPr lang="pt-BR" err="1"/>
              <a:t>struct</a:t>
            </a:r>
            <a:r>
              <a:rPr lang="pt-BR"/>
              <a:t> </a:t>
            </a:r>
            <a:r>
              <a:rPr lang="pt-BR" err="1"/>
              <a:t>Sphere</a:t>
            </a:r>
            <a:r>
              <a:rPr lang="pt-BR"/>
              <a:t> {</a:t>
            </a:r>
          </a:p>
          <a:p>
            <a:r>
              <a:rPr lang="pt-BR"/>
              <a:t>  vec3 center;</a:t>
            </a:r>
          </a:p>
          <a:p>
            <a:r>
              <a:rPr lang="pt-BR"/>
              <a:t>  </a:t>
            </a:r>
            <a:r>
              <a:rPr lang="pt-BR" err="1"/>
              <a:t>float</a:t>
            </a:r>
            <a:r>
              <a:rPr lang="pt-BR"/>
              <a:t> </a:t>
            </a:r>
            <a:r>
              <a:rPr lang="pt-BR" err="1"/>
              <a:t>radius</a:t>
            </a:r>
            <a:r>
              <a:rPr lang="pt-BR"/>
              <a:t>;</a:t>
            </a:r>
          </a:p>
          <a:p>
            <a:r>
              <a:rPr lang="pt-BR"/>
              <a:t>};</a:t>
            </a:r>
          </a:p>
          <a:p>
            <a:endParaRPr lang="pt-BR"/>
          </a:p>
          <a:p>
            <a:r>
              <a:rPr lang="pt-BR"/>
              <a:t>vec3 </a:t>
            </a:r>
            <a:r>
              <a:rPr lang="pt-BR" err="1"/>
              <a:t>point_at_parameter</a:t>
            </a:r>
            <a:r>
              <a:rPr lang="pt-BR"/>
              <a:t>(Ray </a:t>
            </a:r>
            <a:r>
              <a:rPr lang="pt-BR" err="1"/>
              <a:t>r</a:t>
            </a:r>
            <a:r>
              <a:rPr lang="pt-BR"/>
              <a:t>, </a:t>
            </a:r>
            <a:r>
              <a:rPr lang="pt-BR" err="1"/>
              <a:t>float</a:t>
            </a:r>
            <a:r>
              <a:rPr lang="pt-BR"/>
              <a:t> </a:t>
            </a:r>
            <a:r>
              <a:rPr lang="pt-BR" err="1"/>
              <a:t>t</a:t>
            </a:r>
            <a:r>
              <a:rPr lang="pt-BR"/>
              <a:t>) {</a:t>
            </a:r>
          </a:p>
          <a:p>
            <a:r>
              <a:rPr lang="pt-BR"/>
              <a:t>  </a:t>
            </a:r>
            <a:r>
              <a:rPr lang="pt-BR" err="1"/>
              <a:t>return</a:t>
            </a:r>
            <a:r>
              <a:rPr lang="pt-BR"/>
              <a:t>(</a:t>
            </a:r>
            <a:r>
              <a:rPr lang="pt-BR" err="1"/>
              <a:t>r.origin</a:t>
            </a:r>
            <a:r>
              <a:rPr lang="pt-BR"/>
              <a:t> + </a:t>
            </a:r>
            <a:r>
              <a:rPr lang="pt-BR" err="1"/>
              <a:t>t</a:t>
            </a:r>
            <a:r>
              <a:rPr lang="pt-BR"/>
              <a:t>*</a:t>
            </a:r>
            <a:r>
              <a:rPr lang="pt-BR" err="1"/>
              <a:t>r.direction</a:t>
            </a:r>
            <a:r>
              <a:rPr lang="pt-BR"/>
              <a:t>);</a:t>
            </a:r>
          </a:p>
          <a:p>
            <a:r>
              <a:rPr lang="pt-BR"/>
              <a:t>}</a:t>
            </a:r>
          </a:p>
          <a:p>
            <a:endParaRPr lang="pt-BR"/>
          </a:p>
          <a:p>
            <a:r>
              <a:rPr lang="pt-BR"/>
              <a:t>vec3 </a:t>
            </a:r>
            <a:r>
              <a:rPr lang="pt-BR" err="1"/>
              <a:t>set_face_normal</a:t>
            </a:r>
            <a:r>
              <a:rPr lang="pt-BR"/>
              <a:t>(Ray </a:t>
            </a:r>
            <a:r>
              <a:rPr lang="pt-BR" err="1"/>
              <a:t>r</a:t>
            </a:r>
            <a:r>
              <a:rPr lang="pt-BR"/>
              <a:t>, vec3 </a:t>
            </a:r>
            <a:r>
              <a:rPr lang="pt-BR" err="1"/>
              <a:t>outward_normal</a:t>
            </a:r>
            <a:r>
              <a:rPr lang="pt-BR"/>
              <a:t>) {</a:t>
            </a:r>
          </a:p>
          <a:p>
            <a:r>
              <a:rPr lang="pt-BR"/>
              <a:t>    </a:t>
            </a:r>
            <a:r>
              <a:rPr lang="pt-BR" err="1"/>
              <a:t>bool</a:t>
            </a:r>
            <a:r>
              <a:rPr lang="pt-BR"/>
              <a:t> </a:t>
            </a:r>
            <a:r>
              <a:rPr lang="pt-BR" err="1"/>
              <a:t>front_face</a:t>
            </a:r>
            <a:r>
              <a:rPr lang="pt-BR"/>
              <a:t> = </a:t>
            </a:r>
            <a:r>
              <a:rPr lang="pt-BR" err="1"/>
              <a:t>dot</a:t>
            </a:r>
            <a:r>
              <a:rPr lang="pt-BR"/>
              <a:t>(</a:t>
            </a:r>
            <a:r>
              <a:rPr lang="pt-BR" err="1"/>
              <a:t>r.direction</a:t>
            </a:r>
            <a:r>
              <a:rPr lang="pt-BR"/>
              <a:t>, </a:t>
            </a:r>
            <a:r>
              <a:rPr lang="pt-BR" err="1"/>
              <a:t>outward_normal</a:t>
            </a:r>
            <a:r>
              <a:rPr lang="pt-BR"/>
              <a:t>) &lt; 0.0;</a:t>
            </a:r>
          </a:p>
          <a:p>
            <a:r>
              <a:rPr lang="pt-BR"/>
              <a:t>    </a:t>
            </a:r>
            <a:r>
              <a:rPr lang="pt-BR" err="1"/>
              <a:t>return</a:t>
            </a:r>
            <a:r>
              <a:rPr lang="pt-BR"/>
              <a:t> </a:t>
            </a:r>
            <a:r>
              <a:rPr lang="pt-BR" err="1"/>
              <a:t>front_face</a:t>
            </a:r>
            <a:r>
              <a:rPr lang="pt-BR"/>
              <a:t> ? </a:t>
            </a:r>
            <a:r>
              <a:rPr lang="pt-BR" err="1"/>
              <a:t>outward_normal</a:t>
            </a:r>
            <a:r>
              <a:rPr lang="pt-BR"/>
              <a:t> :-</a:t>
            </a:r>
            <a:r>
              <a:rPr lang="pt-BR" err="1"/>
              <a:t>outward_normal</a:t>
            </a:r>
            <a:r>
              <a:rPr lang="pt-BR"/>
              <a:t>;</a:t>
            </a:r>
          </a:p>
          <a:p>
            <a:r>
              <a:rPr lang="pt-BR"/>
              <a:t>}</a:t>
            </a:r>
          </a:p>
          <a:p>
            <a:endParaRPr lang="pt-BR"/>
          </a:p>
          <a:p>
            <a:r>
              <a:rPr lang="pt-BR" err="1"/>
              <a:t>bool</a:t>
            </a:r>
            <a:r>
              <a:rPr lang="pt-BR"/>
              <a:t> </a:t>
            </a:r>
            <a:r>
              <a:rPr lang="pt-BR" err="1"/>
              <a:t>hit_sphere</a:t>
            </a:r>
            <a:r>
              <a:rPr lang="pt-BR"/>
              <a:t>(</a:t>
            </a:r>
            <a:r>
              <a:rPr lang="pt-BR" err="1"/>
              <a:t>Sphere</a:t>
            </a:r>
            <a:r>
              <a:rPr lang="pt-BR"/>
              <a:t> </a:t>
            </a:r>
            <a:r>
              <a:rPr lang="pt-BR" err="1"/>
              <a:t>s</a:t>
            </a:r>
            <a:r>
              <a:rPr lang="pt-BR"/>
              <a:t>, Ray </a:t>
            </a:r>
            <a:r>
              <a:rPr lang="pt-BR" err="1"/>
              <a:t>r</a:t>
            </a:r>
            <a:r>
              <a:rPr lang="pt-BR"/>
              <a:t>, </a:t>
            </a:r>
            <a:r>
              <a:rPr lang="pt-BR" err="1"/>
              <a:t>float</a:t>
            </a:r>
            <a:r>
              <a:rPr lang="pt-BR"/>
              <a:t> </a:t>
            </a:r>
            <a:r>
              <a:rPr lang="pt-BR" err="1"/>
              <a:t>t_min</a:t>
            </a:r>
            <a:r>
              <a:rPr lang="pt-BR"/>
              <a:t>, </a:t>
            </a:r>
            <a:r>
              <a:rPr lang="pt-BR" err="1"/>
              <a:t>float</a:t>
            </a:r>
            <a:r>
              <a:rPr lang="pt-BR"/>
              <a:t> </a:t>
            </a:r>
            <a:r>
              <a:rPr lang="pt-BR" err="1"/>
              <a:t>t_max</a:t>
            </a:r>
            <a:r>
              <a:rPr lang="pt-BR"/>
              <a:t>, out </a:t>
            </a:r>
            <a:r>
              <a:rPr lang="pt-BR" err="1"/>
              <a:t>hit_record</a:t>
            </a:r>
            <a:r>
              <a:rPr lang="pt-BR"/>
              <a:t> </a:t>
            </a:r>
            <a:r>
              <a:rPr lang="pt-BR" err="1"/>
              <a:t>rec</a:t>
            </a:r>
            <a:r>
              <a:rPr lang="pt-BR"/>
              <a:t>){</a:t>
            </a:r>
          </a:p>
          <a:p>
            <a:r>
              <a:rPr lang="pt-BR"/>
              <a:t>  vec3 </a:t>
            </a:r>
            <a:r>
              <a:rPr lang="pt-BR" err="1"/>
              <a:t>oc</a:t>
            </a:r>
            <a:r>
              <a:rPr lang="pt-BR"/>
              <a:t> = </a:t>
            </a:r>
            <a:r>
              <a:rPr lang="pt-BR" err="1"/>
              <a:t>r.origin</a:t>
            </a:r>
            <a:r>
              <a:rPr lang="pt-BR"/>
              <a:t> - </a:t>
            </a:r>
            <a:r>
              <a:rPr lang="pt-BR" err="1"/>
              <a:t>s.center</a:t>
            </a:r>
            <a:r>
              <a:rPr lang="pt-BR"/>
              <a:t>;</a:t>
            </a:r>
          </a:p>
          <a:p>
            <a:r>
              <a:rPr lang="pt-BR"/>
              <a:t>  </a:t>
            </a:r>
            <a:r>
              <a:rPr lang="pt-BR" err="1"/>
              <a:t>float</a:t>
            </a:r>
            <a:r>
              <a:rPr lang="pt-BR"/>
              <a:t> a = </a:t>
            </a:r>
            <a:r>
              <a:rPr lang="pt-BR" err="1"/>
              <a:t>dot</a:t>
            </a:r>
            <a:r>
              <a:rPr lang="pt-BR"/>
              <a:t>(</a:t>
            </a:r>
            <a:r>
              <a:rPr lang="pt-BR" err="1"/>
              <a:t>r.direction,r.direction</a:t>
            </a:r>
            <a:r>
              <a:rPr lang="pt-BR"/>
              <a:t>);</a:t>
            </a:r>
          </a:p>
          <a:p>
            <a:r>
              <a:rPr lang="pt-BR"/>
              <a:t>  </a:t>
            </a:r>
            <a:r>
              <a:rPr lang="pt-BR" err="1"/>
              <a:t>float</a:t>
            </a:r>
            <a:r>
              <a:rPr lang="pt-BR"/>
              <a:t> </a:t>
            </a:r>
            <a:r>
              <a:rPr lang="pt-BR" err="1"/>
              <a:t>half_b</a:t>
            </a:r>
            <a:r>
              <a:rPr lang="pt-BR"/>
              <a:t> = </a:t>
            </a:r>
            <a:r>
              <a:rPr lang="pt-BR" err="1"/>
              <a:t>dot</a:t>
            </a:r>
            <a:r>
              <a:rPr lang="pt-BR"/>
              <a:t>(</a:t>
            </a:r>
            <a:r>
              <a:rPr lang="pt-BR" err="1"/>
              <a:t>oc</a:t>
            </a:r>
            <a:r>
              <a:rPr lang="pt-BR"/>
              <a:t>, </a:t>
            </a:r>
            <a:r>
              <a:rPr lang="pt-BR" err="1"/>
              <a:t>r.direction</a:t>
            </a:r>
            <a:r>
              <a:rPr lang="pt-BR"/>
              <a:t>);</a:t>
            </a:r>
          </a:p>
          <a:p>
            <a:r>
              <a:rPr lang="pt-BR"/>
              <a:t>  </a:t>
            </a:r>
            <a:r>
              <a:rPr lang="pt-BR" err="1"/>
              <a:t>float</a:t>
            </a:r>
            <a:r>
              <a:rPr lang="pt-BR"/>
              <a:t> </a:t>
            </a:r>
            <a:r>
              <a:rPr lang="pt-BR" err="1"/>
              <a:t>c</a:t>
            </a:r>
            <a:r>
              <a:rPr lang="pt-BR"/>
              <a:t> = </a:t>
            </a:r>
            <a:r>
              <a:rPr lang="pt-BR" err="1"/>
              <a:t>dot</a:t>
            </a:r>
            <a:r>
              <a:rPr lang="pt-BR"/>
              <a:t>(</a:t>
            </a:r>
            <a:r>
              <a:rPr lang="pt-BR" err="1"/>
              <a:t>oc,oc</a:t>
            </a:r>
            <a:r>
              <a:rPr lang="pt-BR"/>
              <a:t>) - </a:t>
            </a:r>
            <a:r>
              <a:rPr lang="pt-BR" err="1"/>
              <a:t>s.radius</a:t>
            </a:r>
            <a:r>
              <a:rPr lang="pt-BR"/>
              <a:t>*</a:t>
            </a:r>
            <a:r>
              <a:rPr lang="pt-BR" err="1"/>
              <a:t>s.radius</a:t>
            </a:r>
            <a:r>
              <a:rPr lang="pt-BR"/>
              <a:t>;</a:t>
            </a:r>
          </a:p>
          <a:p>
            <a:r>
              <a:rPr lang="pt-BR"/>
              <a:t>  </a:t>
            </a:r>
            <a:r>
              <a:rPr lang="pt-BR" err="1"/>
              <a:t>float</a:t>
            </a:r>
            <a:r>
              <a:rPr lang="pt-BR"/>
              <a:t> </a:t>
            </a:r>
            <a:r>
              <a:rPr lang="pt-BR" err="1"/>
              <a:t>discriminat</a:t>
            </a:r>
            <a:r>
              <a:rPr lang="pt-BR"/>
              <a:t> = </a:t>
            </a:r>
            <a:r>
              <a:rPr lang="pt-BR" err="1"/>
              <a:t>half_b</a:t>
            </a:r>
            <a:r>
              <a:rPr lang="pt-BR"/>
              <a:t>*</a:t>
            </a:r>
            <a:r>
              <a:rPr lang="pt-BR" err="1"/>
              <a:t>half_b</a:t>
            </a:r>
            <a:r>
              <a:rPr lang="pt-BR"/>
              <a:t> - a*</a:t>
            </a:r>
            <a:r>
              <a:rPr lang="pt-BR" err="1"/>
              <a:t>c</a:t>
            </a:r>
            <a:r>
              <a:rPr lang="pt-BR"/>
              <a:t>;</a:t>
            </a:r>
          </a:p>
          <a:p>
            <a:r>
              <a:rPr lang="pt-BR"/>
              <a:t>  </a:t>
            </a:r>
            <a:r>
              <a:rPr lang="pt-BR" err="1"/>
              <a:t>if</a:t>
            </a:r>
            <a:r>
              <a:rPr lang="pt-BR"/>
              <a:t> (</a:t>
            </a:r>
            <a:r>
              <a:rPr lang="pt-BR" err="1"/>
              <a:t>discriminat</a:t>
            </a:r>
            <a:r>
              <a:rPr lang="pt-BR"/>
              <a:t> &lt; 0.0) </a:t>
            </a:r>
            <a:r>
              <a:rPr lang="pt-BR" err="1"/>
              <a:t>return</a:t>
            </a:r>
            <a:r>
              <a:rPr lang="pt-BR"/>
              <a:t>(false);</a:t>
            </a:r>
          </a:p>
          <a:p>
            <a:r>
              <a:rPr lang="pt-BR"/>
              <a:t>  </a:t>
            </a:r>
            <a:r>
              <a:rPr lang="pt-BR" err="1"/>
              <a:t>float</a:t>
            </a:r>
            <a:r>
              <a:rPr lang="pt-BR"/>
              <a:t> </a:t>
            </a:r>
            <a:r>
              <a:rPr lang="pt-BR" err="1"/>
              <a:t>sqrtd</a:t>
            </a:r>
            <a:r>
              <a:rPr lang="pt-BR"/>
              <a:t> = </a:t>
            </a:r>
            <a:r>
              <a:rPr lang="pt-BR" err="1"/>
              <a:t>sqrt</a:t>
            </a:r>
            <a:r>
              <a:rPr lang="pt-BR"/>
              <a:t>(</a:t>
            </a:r>
            <a:r>
              <a:rPr lang="pt-BR" err="1"/>
              <a:t>discriminat</a:t>
            </a:r>
            <a:r>
              <a:rPr lang="pt-BR"/>
              <a:t>);</a:t>
            </a:r>
          </a:p>
          <a:p>
            <a:r>
              <a:rPr lang="pt-BR"/>
              <a:t>  </a:t>
            </a:r>
          </a:p>
          <a:p>
            <a:r>
              <a:rPr lang="pt-BR"/>
              <a:t>  </a:t>
            </a:r>
            <a:r>
              <a:rPr lang="pt-BR" err="1"/>
              <a:t>float</a:t>
            </a:r>
            <a:r>
              <a:rPr lang="pt-BR"/>
              <a:t> root = (-</a:t>
            </a:r>
            <a:r>
              <a:rPr lang="pt-BR" err="1"/>
              <a:t>half_b</a:t>
            </a:r>
            <a:r>
              <a:rPr lang="pt-BR"/>
              <a:t> - </a:t>
            </a:r>
            <a:r>
              <a:rPr lang="pt-BR" err="1"/>
              <a:t>sqrtd</a:t>
            </a:r>
            <a:r>
              <a:rPr lang="pt-BR"/>
              <a:t>) / a;</a:t>
            </a:r>
          </a:p>
          <a:p>
            <a:r>
              <a:rPr lang="pt-BR"/>
              <a:t>  </a:t>
            </a:r>
            <a:r>
              <a:rPr lang="pt-BR" err="1"/>
              <a:t>if</a:t>
            </a:r>
            <a:r>
              <a:rPr lang="pt-BR"/>
              <a:t> (root &lt; </a:t>
            </a:r>
            <a:r>
              <a:rPr lang="pt-BR" err="1"/>
              <a:t>t_min</a:t>
            </a:r>
            <a:r>
              <a:rPr lang="pt-BR"/>
              <a:t> || </a:t>
            </a:r>
            <a:r>
              <a:rPr lang="pt-BR" err="1"/>
              <a:t>t_max</a:t>
            </a:r>
            <a:r>
              <a:rPr lang="pt-BR"/>
              <a:t> &lt; root) {</a:t>
            </a:r>
          </a:p>
          <a:p>
            <a:r>
              <a:rPr lang="pt-BR"/>
              <a:t>    root = (-</a:t>
            </a:r>
            <a:r>
              <a:rPr lang="pt-BR" err="1"/>
              <a:t>half_b</a:t>
            </a:r>
            <a:r>
              <a:rPr lang="pt-BR"/>
              <a:t> + </a:t>
            </a:r>
            <a:r>
              <a:rPr lang="pt-BR" err="1"/>
              <a:t>sqrtd</a:t>
            </a:r>
            <a:r>
              <a:rPr lang="pt-BR"/>
              <a:t>) / a;</a:t>
            </a:r>
          </a:p>
          <a:p>
            <a:r>
              <a:rPr lang="pt-BR"/>
              <a:t>    </a:t>
            </a:r>
            <a:r>
              <a:rPr lang="pt-BR" err="1"/>
              <a:t>if</a:t>
            </a:r>
            <a:r>
              <a:rPr lang="pt-BR"/>
              <a:t> (root &lt; </a:t>
            </a:r>
            <a:r>
              <a:rPr lang="pt-BR" err="1"/>
              <a:t>t_min</a:t>
            </a:r>
            <a:r>
              <a:rPr lang="pt-BR"/>
              <a:t> || </a:t>
            </a:r>
            <a:r>
              <a:rPr lang="pt-BR" err="1"/>
              <a:t>t_max</a:t>
            </a:r>
            <a:r>
              <a:rPr lang="pt-BR"/>
              <a:t> &lt; root)</a:t>
            </a:r>
          </a:p>
          <a:p>
            <a:r>
              <a:rPr lang="pt-BR"/>
              <a:t>      </a:t>
            </a:r>
            <a:r>
              <a:rPr lang="pt-BR" err="1"/>
              <a:t>return</a:t>
            </a:r>
            <a:r>
              <a:rPr lang="pt-BR"/>
              <a:t> false;</a:t>
            </a:r>
          </a:p>
          <a:p>
            <a:r>
              <a:rPr lang="pt-BR"/>
              <a:t>  }</a:t>
            </a:r>
          </a:p>
          <a:p>
            <a:r>
              <a:rPr lang="pt-BR"/>
              <a:t>      </a:t>
            </a:r>
          </a:p>
          <a:p>
            <a:r>
              <a:rPr lang="pt-BR"/>
              <a:t>  </a:t>
            </a:r>
            <a:r>
              <a:rPr lang="pt-BR" err="1"/>
              <a:t>rec.t</a:t>
            </a:r>
            <a:r>
              <a:rPr lang="pt-BR"/>
              <a:t> = root;</a:t>
            </a:r>
          </a:p>
          <a:p>
            <a:r>
              <a:rPr lang="pt-BR"/>
              <a:t>  </a:t>
            </a:r>
            <a:r>
              <a:rPr lang="pt-BR" err="1"/>
              <a:t>rec.p</a:t>
            </a:r>
            <a:r>
              <a:rPr lang="pt-BR"/>
              <a:t> = </a:t>
            </a:r>
            <a:r>
              <a:rPr lang="pt-BR" err="1"/>
              <a:t>point_at_parameter</a:t>
            </a:r>
            <a:r>
              <a:rPr lang="pt-BR"/>
              <a:t>(</a:t>
            </a:r>
            <a:r>
              <a:rPr lang="pt-BR" err="1"/>
              <a:t>r,rec.t</a:t>
            </a:r>
            <a:r>
              <a:rPr lang="pt-BR"/>
              <a:t>);</a:t>
            </a:r>
          </a:p>
          <a:p>
            <a:r>
              <a:rPr lang="pt-BR"/>
              <a:t>  </a:t>
            </a:r>
          </a:p>
          <a:p>
            <a:r>
              <a:rPr lang="pt-BR"/>
              <a:t>  vec3 </a:t>
            </a:r>
            <a:r>
              <a:rPr lang="pt-BR" err="1"/>
              <a:t>outward_normal</a:t>
            </a:r>
            <a:r>
              <a:rPr lang="pt-BR"/>
              <a:t> = (</a:t>
            </a:r>
            <a:r>
              <a:rPr lang="pt-BR" err="1"/>
              <a:t>rec.p</a:t>
            </a:r>
            <a:r>
              <a:rPr lang="pt-BR"/>
              <a:t> - </a:t>
            </a:r>
            <a:r>
              <a:rPr lang="pt-BR" err="1"/>
              <a:t>s.center</a:t>
            </a:r>
            <a:r>
              <a:rPr lang="pt-BR"/>
              <a:t>) / </a:t>
            </a:r>
            <a:r>
              <a:rPr lang="pt-BR" err="1"/>
              <a:t>s.radius</a:t>
            </a:r>
            <a:r>
              <a:rPr lang="pt-BR"/>
              <a:t>;</a:t>
            </a:r>
          </a:p>
          <a:p>
            <a:r>
              <a:rPr lang="pt-BR"/>
              <a:t>  </a:t>
            </a:r>
            <a:r>
              <a:rPr lang="pt-BR" err="1"/>
              <a:t>rec.normal</a:t>
            </a:r>
            <a:r>
              <a:rPr lang="pt-BR"/>
              <a:t> = normalize(</a:t>
            </a:r>
            <a:r>
              <a:rPr lang="pt-BR" err="1"/>
              <a:t>set_face_normal</a:t>
            </a:r>
            <a:r>
              <a:rPr lang="pt-BR"/>
              <a:t>(</a:t>
            </a:r>
            <a:r>
              <a:rPr lang="pt-BR" err="1"/>
              <a:t>r</a:t>
            </a:r>
            <a:r>
              <a:rPr lang="pt-BR"/>
              <a:t>, </a:t>
            </a:r>
            <a:r>
              <a:rPr lang="pt-BR" err="1"/>
              <a:t>outward_normal</a:t>
            </a:r>
            <a:r>
              <a:rPr lang="pt-BR"/>
              <a:t>));</a:t>
            </a:r>
          </a:p>
          <a:p>
            <a:r>
              <a:rPr lang="pt-BR"/>
              <a:t>    </a:t>
            </a:r>
          </a:p>
          <a:p>
            <a:r>
              <a:rPr lang="pt-BR"/>
              <a:t>  </a:t>
            </a:r>
            <a:r>
              <a:rPr lang="pt-BR" err="1"/>
              <a:t>return</a:t>
            </a:r>
            <a:r>
              <a:rPr lang="pt-BR"/>
              <a:t>(</a:t>
            </a:r>
            <a:r>
              <a:rPr lang="pt-BR" err="1"/>
              <a:t>true</a:t>
            </a:r>
            <a:r>
              <a:rPr lang="pt-BR"/>
              <a:t>);</a:t>
            </a:r>
          </a:p>
          <a:p>
            <a:r>
              <a:rPr lang="pt-BR"/>
              <a:t>}</a:t>
            </a:r>
          </a:p>
          <a:p>
            <a:endParaRPr lang="pt-BR"/>
          </a:p>
          <a:p>
            <a:r>
              <a:rPr lang="pt-BR" err="1"/>
              <a:t>Sphere</a:t>
            </a:r>
            <a:r>
              <a:rPr lang="pt-BR"/>
              <a:t> world[] = </a:t>
            </a:r>
            <a:r>
              <a:rPr lang="pt-BR" err="1"/>
              <a:t>Sphere</a:t>
            </a:r>
            <a:r>
              <a:rPr lang="pt-BR"/>
              <a:t>[2](</a:t>
            </a:r>
          </a:p>
          <a:p>
            <a:r>
              <a:rPr lang="pt-BR"/>
              <a:t>  </a:t>
            </a:r>
            <a:r>
              <a:rPr lang="pt-BR" err="1"/>
              <a:t>Sphere</a:t>
            </a:r>
            <a:r>
              <a:rPr lang="pt-BR"/>
              <a:t>(vec3(0.0, 0.0, -1.0), 0.5),</a:t>
            </a:r>
          </a:p>
          <a:p>
            <a:r>
              <a:rPr lang="pt-BR"/>
              <a:t>  </a:t>
            </a:r>
            <a:r>
              <a:rPr lang="pt-BR" err="1"/>
              <a:t>Sphere</a:t>
            </a:r>
            <a:r>
              <a:rPr lang="pt-BR"/>
              <a:t>(vec3(0.0, -100.5, -1.0), 100.0)</a:t>
            </a:r>
          </a:p>
          <a:p>
            <a:r>
              <a:rPr lang="pt-BR"/>
              <a:t>);</a:t>
            </a:r>
          </a:p>
          <a:p>
            <a:endParaRPr lang="pt-BR"/>
          </a:p>
          <a:p>
            <a:r>
              <a:rPr lang="pt-BR" err="1"/>
              <a:t>bool</a:t>
            </a:r>
            <a:r>
              <a:rPr lang="pt-BR"/>
              <a:t> </a:t>
            </a:r>
            <a:r>
              <a:rPr lang="pt-BR" err="1"/>
              <a:t>hitable_list</a:t>
            </a:r>
            <a:r>
              <a:rPr lang="pt-BR"/>
              <a:t>(Ray </a:t>
            </a:r>
            <a:r>
              <a:rPr lang="pt-BR" err="1"/>
              <a:t>r</a:t>
            </a:r>
            <a:r>
              <a:rPr lang="pt-BR"/>
              <a:t>, </a:t>
            </a:r>
            <a:r>
              <a:rPr lang="pt-BR" err="1"/>
              <a:t>float</a:t>
            </a:r>
            <a:r>
              <a:rPr lang="pt-BR"/>
              <a:t> </a:t>
            </a:r>
            <a:r>
              <a:rPr lang="pt-BR" err="1"/>
              <a:t>t_min</a:t>
            </a:r>
            <a:r>
              <a:rPr lang="pt-BR"/>
              <a:t>, </a:t>
            </a:r>
            <a:r>
              <a:rPr lang="pt-BR" err="1"/>
              <a:t>float</a:t>
            </a:r>
            <a:r>
              <a:rPr lang="pt-BR"/>
              <a:t> </a:t>
            </a:r>
            <a:r>
              <a:rPr lang="pt-BR" err="1"/>
              <a:t>t_max</a:t>
            </a:r>
            <a:r>
              <a:rPr lang="pt-BR"/>
              <a:t>, </a:t>
            </a:r>
            <a:r>
              <a:rPr lang="pt-BR" err="1"/>
              <a:t>inout</a:t>
            </a:r>
            <a:r>
              <a:rPr lang="pt-BR"/>
              <a:t> </a:t>
            </a:r>
            <a:r>
              <a:rPr lang="pt-BR" err="1"/>
              <a:t>hit_record</a:t>
            </a:r>
            <a:r>
              <a:rPr lang="pt-BR"/>
              <a:t> </a:t>
            </a:r>
            <a:r>
              <a:rPr lang="pt-BR" err="1"/>
              <a:t>rec</a:t>
            </a:r>
            <a:r>
              <a:rPr lang="pt-BR"/>
              <a:t>) {</a:t>
            </a:r>
          </a:p>
          <a:p>
            <a:r>
              <a:rPr lang="pt-BR"/>
              <a:t>  </a:t>
            </a:r>
            <a:r>
              <a:rPr lang="pt-BR" err="1"/>
              <a:t>hit_record</a:t>
            </a:r>
            <a:r>
              <a:rPr lang="pt-BR"/>
              <a:t> </a:t>
            </a:r>
            <a:r>
              <a:rPr lang="pt-BR" err="1"/>
              <a:t>temp_rec</a:t>
            </a:r>
            <a:r>
              <a:rPr lang="pt-BR"/>
              <a:t>;</a:t>
            </a:r>
          </a:p>
          <a:p>
            <a:r>
              <a:rPr lang="pt-BR"/>
              <a:t>  </a:t>
            </a:r>
            <a:r>
              <a:rPr lang="pt-BR" err="1"/>
              <a:t>bool</a:t>
            </a:r>
            <a:r>
              <a:rPr lang="pt-BR"/>
              <a:t> </a:t>
            </a:r>
            <a:r>
              <a:rPr lang="pt-BR" err="1"/>
              <a:t>hit_anything</a:t>
            </a:r>
            <a:r>
              <a:rPr lang="pt-BR"/>
              <a:t> = false;</a:t>
            </a:r>
          </a:p>
          <a:p>
            <a:r>
              <a:rPr lang="pt-BR"/>
              <a:t>  </a:t>
            </a:r>
            <a:r>
              <a:rPr lang="pt-BR" err="1"/>
              <a:t>float</a:t>
            </a:r>
            <a:r>
              <a:rPr lang="pt-BR"/>
              <a:t> </a:t>
            </a:r>
            <a:r>
              <a:rPr lang="pt-BR" err="1"/>
              <a:t>closest_so_far</a:t>
            </a:r>
            <a:r>
              <a:rPr lang="pt-BR"/>
              <a:t> = </a:t>
            </a:r>
            <a:r>
              <a:rPr lang="pt-BR" err="1"/>
              <a:t>t_max</a:t>
            </a:r>
            <a:r>
              <a:rPr lang="pt-BR"/>
              <a:t>;</a:t>
            </a:r>
          </a:p>
          <a:p>
            <a:r>
              <a:rPr lang="pt-BR"/>
              <a:t>  for(</a:t>
            </a:r>
            <a:r>
              <a:rPr lang="pt-BR" err="1"/>
              <a:t>int</a:t>
            </a:r>
            <a:r>
              <a:rPr lang="pt-BR"/>
              <a:t> </a:t>
            </a:r>
            <a:r>
              <a:rPr lang="pt-BR" err="1"/>
              <a:t>i</a:t>
            </a:r>
            <a:r>
              <a:rPr lang="pt-BR"/>
              <a:t>=0; </a:t>
            </a:r>
            <a:r>
              <a:rPr lang="pt-BR" err="1"/>
              <a:t>i</a:t>
            </a:r>
            <a:r>
              <a:rPr lang="pt-BR"/>
              <a:t>&lt;</a:t>
            </a:r>
            <a:r>
              <a:rPr lang="pt-BR" err="1"/>
              <a:t>world.length</a:t>
            </a:r>
            <a:r>
              <a:rPr lang="pt-BR"/>
              <a:t>(); </a:t>
            </a:r>
            <a:r>
              <a:rPr lang="pt-BR" err="1"/>
              <a:t>i</a:t>
            </a:r>
            <a:r>
              <a:rPr lang="pt-BR"/>
              <a:t>++) {</a:t>
            </a:r>
          </a:p>
          <a:p>
            <a:r>
              <a:rPr lang="pt-BR"/>
              <a:t>    </a:t>
            </a:r>
            <a:r>
              <a:rPr lang="pt-BR" err="1"/>
              <a:t>if</a:t>
            </a:r>
            <a:r>
              <a:rPr lang="pt-BR"/>
              <a:t>(</a:t>
            </a:r>
            <a:r>
              <a:rPr lang="pt-BR" err="1"/>
              <a:t>hit_sphere</a:t>
            </a:r>
            <a:r>
              <a:rPr lang="pt-BR"/>
              <a:t>(world[</a:t>
            </a:r>
            <a:r>
              <a:rPr lang="pt-BR" err="1"/>
              <a:t>i</a:t>
            </a:r>
            <a:r>
              <a:rPr lang="pt-BR"/>
              <a:t>], </a:t>
            </a:r>
            <a:r>
              <a:rPr lang="pt-BR" err="1"/>
              <a:t>r</a:t>
            </a:r>
            <a:r>
              <a:rPr lang="pt-BR"/>
              <a:t>, </a:t>
            </a:r>
            <a:r>
              <a:rPr lang="pt-BR" err="1"/>
              <a:t>t_min</a:t>
            </a:r>
            <a:r>
              <a:rPr lang="pt-BR"/>
              <a:t>, </a:t>
            </a:r>
            <a:r>
              <a:rPr lang="pt-BR" err="1"/>
              <a:t>closest_so_far</a:t>
            </a:r>
            <a:r>
              <a:rPr lang="pt-BR"/>
              <a:t>, </a:t>
            </a:r>
            <a:r>
              <a:rPr lang="pt-BR" err="1"/>
              <a:t>temp_rec</a:t>
            </a:r>
            <a:r>
              <a:rPr lang="pt-BR"/>
              <a:t>)) {</a:t>
            </a:r>
          </a:p>
          <a:p>
            <a:r>
              <a:rPr lang="pt-BR"/>
              <a:t>      </a:t>
            </a:r>
            <a:r>
              <a:rPr lang="pt-BR" err="1"/>
              <a:t>hit_anything</a:t>
            </a:r>
            <a:r>
              <a:rPr lang="pt-BR"/>
              <a:t> = </a:t>
            </a:r>
            <a:r>
              <a:rPr lang="pt-BR" err="1"/>
              <a:t>true</a:t>
            </a:r>
            <a:r>
              <a:rPr lang="pt-BR"/>
              <a:t>;</a:t>
            </a:r>
          </a:p>
          <a:p>
            <a:r>
              <a:rPr lang="pt-BR"/>
              <a:t>      </a:t>
            </a:r>
            <a:r>
              <a:rPr lang="pt-BR" err="1"/>
              <a:t>closest_so_far</a:t>
            </a:r>
            <a:r>
              <a:rPr lang="pt-BR"/>
              <a:t> = </a:t>
            </a:r>
            <a:r>
              <a:rPr lang="pt-BR" err="1"/>
              <a:t>temp_rec.t</a:t>
            </a:r>
            <a:r>
              <a:rPr lang="pt-BR"/>
              <a:t>;</a:t>
            </a:r>
          </a:p>
          <a:p>
            <a:r>
              <a:rPr lang="pt-BR"/>
              <a:t>      </a:t>
            </a:r>
            <a:r>
              <a:rPr lang="pt-BR" err="1"/>
              <a:t>rec</a:t>
            </a:r>
            <a:r>
              <a:rPr lang="pt-BR"/>
              <a:t> = </a:t>
            </a:r>
            <a:r>
              <a:rPr lang="pt-BR" err="1"/>
              <a:t>temp_rec</a:t>
            </a:r>
            <a:r>
              <a:rPr lang="pt-BR"/>
              <a:t>;</a:t>
            </a:r>
          </a:p>
          <a:p>
            <a:r>
              <a:rPr lang="pt-BR"/>
              <a:t>    }</a:t>
            </a:r>
          </a:p>
          <a:p>
            <a:r>
              <a:rPr lang="pt-BR"/>
              <a:t>  }</a:t>
            </a:r>
          </a:p>
          <a:p>
            <a:r>
              <a:rPr lang="pt-BR"/>
              <a:t>  </a:t>
            </a:r>
            <a:r>
              <a:rPr lang="pt-BR" err="1"/>
              <a:t>return</a:t>
            </a:r>
            <a:r>
              <a:rPr lang="pt-BR"/>
              <a:t> </a:t>
            </a:r>
            <a:r>
              <a:rPr lang="pt-BR" err="1"/>
              <a:t>hit_anything</a:t>
            </a:r>
            <a:r>
              <a:rPr lang="pt-BR"/>
              <a:t>;</a:t>
            </a:r>
          </a:p>
          <a:p>
            <a:r>
              <a:rPr lang="pt-BR"/>
              <a:t>}</a:t>
            </a:r>
          </a:p>
          <a:p>
            <a:endParaRPr lang="pt-BR"/>
          </a:p>
          <a:p>
            <a:r>
              <a:rPr lang="pt-BR"/>
              <a:t>vec3 </a:t>
            </a:r>
            <a:r>
              <a:rPr lang="pt-BR" err="1"/>
              <a:t>frand</a:t>
            </a:r>
            <a:r>
              <a:rPr lang="pt-BR"/>
              <a:t>;</a:t>
            </a:r>
          </a:p>
          <a:p>
            <a:r>
              <a:rPr lang="pt-BR"/>
              <a:t>vec3 </a:t>
            </a:r>
            <a:r>
              <a:rPr lang="pt-BR" err="1"/>
              <a:t>rand</a:t>
            </a:r>
            <a:r>
              <a:rPr lang="pt-BR"/>
              <a:t> = vec3(0.5, 0.5, 0.5);</a:t>
            </a:r>
          </a:p>
          <a:p>
            <a:r>
              <a:rPr lang="pt-BR"/>
              <a:t>vec2 rand2(){ </a:t>
            </a:r>
          </a:p>
          <a:p>
            <a:r>
              <a:rPr lang="pt-BR"/>
              <a:t>  vec3 </a:t>
            </a:r>
            <a:r>
              <a:rPr lang="pt-BR" err="1"/>
              <a:t>rand</a:t>
            </a:r>
            <a:r>
              <a:rPr lang="pt-BR"/>
              <a:t> = vec3(</a:t>
            </a:r>
          </a:p>
          <a:p>
            <a:r>
              <a:rPr lang="pt-BR"/>
              <a:t>    </a:t>
            </a:r>
            <a:r>
              <a:rPr lang="pt-BR" err="1"/>
              <a:t>mod</a:t>
            </a:r>
            <a:r>
              <a:rPr lang="pt-BR"/>
              <a:t>(</a:t>
            </a:r>
            <a:r>
              <a:rPr lang="pt-BR" err="1"/>
              <a:t>rand.y</a:t>
            </a:r>
            <a:r>
              <a:rPr lang="pt-BR"/>
              <a:t>*(195.1*frand.z+371.2*frand.x+508.3*</a:t>
            </a:r>
            <a:r>
              <a:rPr lang="pt-BR" err="1"/>
              <a:t>frand.y</a:t>
            </a:r>
            <a:r>
              <a:rPr lang="pt-BR"/>
              <a:t>), 1.0),</a:t>
            </a:r>
          </a:p>
          <a:p>
            <a:r>
              <a:rPr lang="pt-BR"/>
              <a:t>    </a:t>
            </a:r>
            <a:r>
              <a:rPr lang="pt-BR" err="1"/>
              <a:t>mod</a:t>
            </a:r>
            <a:r>
              <a:rPr lang="pt-BR"/>
              <a:t>(</a:t>
            </a:r>
            <a:r>
              <a:rPr lang="pt-BR" err="1"/>
              <a:t>rand.x</a:t>
            </a:r>
            <a:r>
              <a:rPr lang="pt-BR"/>
              <a:t>*(573.9*frand.z+736.4*frand.y+914.5*</a:t>
            </a:r>
            <a:r>
              <a:rPr lang="pt-BR" err="1"/>
              <a:t>frand.x</a:t>
            </a:r>
            <a:r>
              <a:rPr lang="pt-BR"/>
              <a:t>), 1.0),</a:t>
            </a:r>
          </a:p>
          <a:p>
            <a:r>
              <a:rPr lang="pt-BR"/>
              <a:t>    </a:t>
            </a:r>
            <a:r>
              <a:rPr lang="pt-BR" err="1"/>
              <a:t>rand.z</a:t>
            </a:r>
            <a:endParaRPr lang="pt-BR"/>
          </a:p>
          <a:p>
            <a:r>
              <a:rPr lang="pt-BR"/>
              <a:t>  );</a:t>
            </a:r>
          </a:p>
          <a:p>
            <a:r>
              <a:rPr lang="pt-BR"/>
              <a:t>  </a:t>
            </a:r>
            <a:r>
              <a:rPr lang="pt-BR" err="1"/>
              <a:t>return</a:t>
            </a:r>
            <a:r>
              <a:rPr lang="pt-BR"/>
              <a:t> </a:t>
            </a:r>
            <a:r>
              <a:rPr lang="pt-BR" err="1"/>
              <a:t>fract</a:t>
            </a:r>
            <a:r>
              <a:rPr lang="pt-BR"/>
              <a:t>(</a:t>
            </a:r>
            <a:r>
              <a:rPr lang="pt-BR" err="1"/>
              <a:t>rand</a:t>
            </a:r>
            <a:r>
              <a:rPr lang="pt-BR"/>
              <a:t>).xy-0.5;</a:t>
            </a:r>
          </a:p>
          <a:p>
            <a:r>
              <a:rPr lang="pt-BR"/>
              <a:t>}</a:t>
            </a:r>
          </a:p>
          <a:p>
            <a:endParaRPr lang="pt-BR"/>
          </a:p>
          <a:p>
            <a:r>
              <a:rPr lang="pt-BR"/>
              <a:t>vec3 </a:t>
            </a:r>
            <a:r>
              <a:rPr lang="pt-BR" err="1"/>
              <a:t>random_in_unit_sphere</a:t>
            </a:r>
            <a:r>
              <a:rPr lang="pt-BR"/>
              <a:t>(){ </a:t>
            </a:r>
          </a:p>
          <a:p>
            <a:r>
              <a:rPr lang="pt-BR"/>
              <a:t>  </a:t>
            </a:r>
            <a:r>
              <a:rPr lang="pt-BR" err="1"/>
              <a:t>rand</a:t>
            </a:r>
            <a:r>
              <a:rPr lang="pt-BR"/>
              <a:t> = vec3(</a:t>
            </a:r>
          </a:p>
          <a:p>
            <a:r>
              <a:rPr lang="pt-BR"/>
              <a:t>    </a:t>
            </a:r>
            <a:r>
              <a:rPr lang="pt-BR" err="1"/>
              <a:t>mod</a:t>
            </a:r>
            <a:r>
              <a:rPr lang="pt-BR"/>
              <a:t>(</a:t>
            </a:r>
            <a:r>
              <a:rPr lang="pt-BR" err="1"/>
              <a:t>rand.z</a:t>
            </a:r>
            <a:r>
              <a:rPr lang="pt-BR"/>
              <a:t>*((57.1*</a:t>
            </a:r>
            <a:r>
              <a:rPr lang="pt-BR" err="1"/>
              <a:t>frand.z</a:t>
            </a:r>
            <a:r>
              <a:rPr lang="pt-BR"/>
              <a:t>)+(57.1*</a:t>
            </a:r>
            <a:r>
              <a:rPr lang="pt-BR" err="1"/>
              <a:t>frand.x</a:t>
            </a:r>
            <a:r>
              <a:rPr lang="pt-BR"/>
              <a:t>)+(759.7*</a:t>
            </a:r>
            <a:r>
              <a:rPr lang="pt-BR" err="1"/>
              <a:t>frand.y</a:t>
            </a:r>
            <a:r>
              <a:rPr lang="pt-BR"/>
              <a:t>))*3.83,2.0),</a:t>
            </a:r>
          </a:p>
          <a:p>
            <a:r>
              <a:rPr lang="pt-BR"/>
              <a:t>    </a:t>
            </a:r>
            <a:r>
              <a:rPr lang="pt-BR" err="1"/>
              <a:t>mod</a:t>
            </a:r>
            <a:r>
              <a:rPr lang="pt-BR"/>
              <a:t>(</a:t>
            </a:r>
            <a:r>
              <a:rPr lang="pt-BR" err="1"/>
              <a:t>rand.x</a:t>
            </a:r>
            <a:r>
              <a:rPr lang="pt-BR"/>
              <a:t>*((41.1*</a:t>
            </a:r>
            <a:r>
              <a:rPr lang="pt-BR" err="1"/>
              <a:t>frand.z</a:t>
            </a:r>
            <a:r>
              <a:rPr lang="pt-BR"/>
              <a:t>)+(65.7*</a:t>
            </a:r>
            <a:r>
              <a:rPr lang="pt-BR" err="1"/>
              <a:t>frand.x</a:t>
            </a:r>
            <a:r>
              <a:rPr lang="pt-BR"/>
              <a:t>)+(621.9*</a:t>
            </a:r>
            <a:r>
              <a:rPr lang="pt-BR" err="1"/>
              <a:t>frand.y</a:t>
            </a:r>
            <a:r>
              <a:rPr lang="pt-BR"/>
              <a:t>))*1.57,2.0),</a:t>
            </a:r>
          </a:p>
          <a:p>
            <a:r>
              <a:rPr lang="pt-BR"/>
              <a:t>    </a:t>
            </a:r>
            <a:r>
              <a:rPr lang="pt-BR" err="1"/>
              <a:t>mod</a:t>
            </a:r>
            <a:r>
              <a:rPr lang="pt-BR"/>
              <a:t>(</a:t>
            </a:r>
            <a:r>
              <a:rPr lang="pt-BR" err="1"/>
              <a:t>rand.y</a:t>
            </a:r>
            <a:r>
              <a:rPr lang="pt-BR"/>
              <a:t>*((33.1*</a:t>
            </a:r>
            <a:r>
              <a:rPr lang="pt-BR" err="1"/>
              <a:t>frand.z</a:t>
            </a:r>
            <a:r>
              <a:rPr lang="pt-BR"/>
              <a:t>)+(45.3*</a:t>
            </a:r>
            <a:r>
              <a:rPr lang="pt-BR" err="1"/>
              <a:t>frand.x</a:t>
            </a:r>
            <a:r>
              <a:rPr lang="pt-BR"/>
              <a:t>)+(557.2*</a:t>
            </a:r>
            <a:r>
              <a:rPr lang="pt-BR" err="1"/>
              <a:t>frand.y</a:t>
            </a:r>
            <a:r>
              <a:rPr lang="pt-BR"/>
              <a:t>))*2.34,2.0)</a:t>
            </a:r>
          </a:p>
          <a:p>
            <a:r>
              <a:rPr lang="pt-BR"/>
              <a:t>  );</a:t>
            </a:r>
          </a:p>
          <a:p>
            <a:r>
              <a:rPr lang="pt-BR"/>
              <a:t>  </a:t>
            </a:r>
            <a:r>
              <a:rPr lang="pt-BR" err="1"/>
              <a:t>return</a:t>
            </a:r>
            <a:r>
              <a:rPr lang="pt-BR"/>
              <a:t>(rand-vec3(1.0));</a:t>
            </a:r>
          </a:p>
          <a:p>
            <a:r>
              <a:rPr lang="pt-BR"/>
              <a:t>}</a:t>
            </a:r>
          </a:p>
          <a:p>
            <a:endParaRPr lang="pt-BR"/>
          </a:p>
          <a:p>
            <a:r>
              <a:rPr lang="pt-BR"/>
              <a:t>Ray </a:t>
            </a:r>
            <a:r>
              <a:rPr lang="pt-BR" err="1"/>
              <a:t>get_ray</a:t>
            </a:r>
            <a:r>
              <a:rPr lang="pt-BR"/>
              <a:t>(vec2 </a:t>
            </a:r>
            <a:r>
              <a:rPr lang="pt-BR" err="1"/>
              <a:t>uv</a:t>
            </a:r>
            <a:r>
              <a:rPr lang="pt-BR"/>
              <a:t>) {</a:t>
            </a:r>
          </a:p>
          <a:p>
            <a:r>
              <a:rPr lang="pt-BR"/>
              <a:t>  </a:t>
            </a:r>
            <a:r>
              <a:rPr lang="pt-BR" err="1"/>
              <a:t>float</a:t>
            </a:r>
            <a:r>
              <a:rPr lang="pt-BR"/>
              <a:t> </a:t>
            </a:r>
            <a:r>
              <a:rPr lang="pt-BR" err="1"/>
              <a:t>aspect</a:t>
            </a:r>
            <a:r>
              <a:rPr lang="pt-BR"/>
              <a:t> = </a:t>
            </a:r>
            <a:r>
              <a:rPr lang="pt-BR" err="1"/>
              <a:t>iResolution.x</a:t>
            </a:r>
            <a:r>
              <a:rPr lang="pt-BR"/>
              <a:t>/</a:t>
            </a:r>
            <a:r>
              <a:rPr lang="pt-BR" err="1"/>
              <a:t>iResolution.y</a:t>
            </a:r>
            <a:r>
              <a:rPr lang="pt-BR"/>
              <a:t>;</a:t>
            </a:r>
          </a:p>
          <a:p>
            <a:r>
              <a:rPr lang="pt-BR"/>
              <a:t>  vec3 </a:t>
            </a:r>
            <a:r>
              <a:rPr lang="pt-BR" err="1"/>
              <a:t>lower_left_corner</a:t>
            </a:r>
            <a:r>
              <a:rPr lang="pt-BR"/>
              <a:t> = vec3(-1.0*aspect,-1.0, -1.0);</a:t>
            </a:r>
          </a:p>
          <a:p>
            <a:r>
              <a:rPr lang="pt-BR"/>
              <a:t>  vec3 horizontal = vec3(2.0*</a:t>
            </a:r>
            <a:r>
              <a:rPr lang="pt-BR" err="1"/>
              <a:t>aspect</a:t>
            </a:r>
            <a:r>
              <a:rPr lang="pt-BR"/>
              <a:t>, 0.0, 0.0);</a:t>
            </a:r>
          </a:p>
          <a:p>
            <a:r>
              <a:rPr lang="pt-BR"/>
              <a:t>  vec3 vertical = vec3(0.0,2.0, 0.0);</a:t>
            </a:r>
          </a:p>
          <a:p>
            <a:r>
              <a:rPr lang="pt-BR"/>
              <a:t>  </a:t>
            </a:r>
          </a:p>
          <a:p>
            <a:r>
              <a:rPr lang="pt-BR"/>
              <a:t>  Ray </a:t>
            </a:r>
            <a:r>
              <a:rPr lang="pt-BR" err="1"/>
              <a:t>r</a:t>
            </a:r>
            <a:r>
              <a:rPr lang="pt-BR"/>
              <a:t> = Ray(vec3(0,0,0), </a:t>
            </a:r>
            <a:r>
              <a:rPr lang="pt-BR" err="1"/>
              <a:t>lower_left_corner+uv.x</a:t>
            </a:r>
            <a:r>
              <a:rPr lang="pt-BR"/>
              <a:t>*</a:t>
            </a:r>
            <a:r>
              <a:rPr lang="pt-BR" err="1"/>
              <a:t>horizontal+uv.y</a:t>
            </a:r>
            <a:r>
              <a:rPr lang="pt-BR"/>
              <a:t>*vertical); </a:t>
            </a:r>
          </a:p>
          <a:p>
            <a:r>
              <a:rPr lang="pt-BR"/>
              <a:t>  </a:t>
            </a:r>
            <a:r>
              <a:rPr lang="pt-BR" err="1"/>
              <a:t>return</a:t>
            </a:r>
            <a:r>
              <a:rPr lang="pt-BR"/>
              <a:t> </a:t>
            </a:r>
            <a:r>
              <a:rPr lang="pt-BR" err="1"/>
              <a:t>r</a:t>
            </a:r>
            <a:r>
              <a:rPr lang="pt-BR"/>
              <a:t>;</a:t>
            </a:r>
          </a:p>
          <a:p>
            <a:r>
              <a:rPr lang="pt-BR"/>
              <a:t>}</a:t>
            </a:r>
          </a:p>
          <a:p>
            <a:endParaRPr lang="pt-BR"/>
          </a:p>
          <a:p>
            <a:r>
              <a:rPr lang="pt-BR" err="1"/>
              <a:t>const</a:t>
            </a:r>
            <a:r>
              <a:rPr lang="pt-BR"/>
              <a:t> </a:t>
            </a:r>
            <a:r>
              <a:rPr lang="pt-BR" err="1"/>
              <a:t>int</a:t>
            </a:r>
            <a:r>
              <a:rPr lang="pt-BR"/>
              <a:t> </a:t>
            </a:r>
            <a:r>
              <a:rPr lang="pt-BR" err="1"/>
              <a:t>max_depth</a:t>
            </a:r>
            <a:r>
              <a:rPr lang="pt-BR"/>
              <a:t> = 10;</a:t>
            </a:r>
          </a:p>
          <a:p>
            <a:r>
              <a:rPr lang="pt-BR"/>
              <a:t>vec3 color(Ray </a:t>
            </a:r>
            <a:r>
              <a:rPr lang="pt-BR" err="1"/>
              <a:t>r</a:t>
            </a:r>
            <a:r>
              <a:rPr lang="pt-BR"/>
              <a:t>){</a:t>
            </a:r>
          </a:p>
          <a:p>
            <a:r>
              <a:rPr lang="pt-BR"/>
              <a:t>  </a:t>
            </a:r>
            <a:r>
              <a:rPr lang="pt-BR" err="1"/>
              <a:t>hit_record</a:t>
            </a:r>
            <a:r>
              <a:rPr lang="pt-BR"/>
              <a:t> </a:t>
            </a:r>
            <a:r>
              <a:rPr lang="pt-BR" err="1"/>
              <a:t>rec</a:t>
            </a:r>
            <a:r>
              <a:rPr lang="pt-BR"/>
              <a:t>;</a:t>
            </a:r>
          </a:p>
          <a:p>
            <a:r>
              <a:rPr lang="pt-BR"/>
              <a:t>  vec3 </a:t>
            </a:r>
            <a:r>
              <a:rPr lang="pt-BR" err="1"/>
              <a:t>col</a:t>
            </a:r>
            <a:r>
              <a:rPr lang="pt-BR"/>
              <a:t> = vec3(1.0);</a:t>
            </a:r>
          </a:p>
          <a:p>
            <a:r>
              <a:rPr lang="pt-BR"/>
              <a:t>  Ray raio = </a:t>
            </a:r>
            <a:r>
              <a:rPr lang="pt-BR" err="1"/>
              <a:t>r</a:t>
            </a:r>
            <a:r>
              <a:rPr lang="pt-BR"/>
              <a:t>;</a:t>
            </a:r>
          </a:p>
          <a:p>
            <a:r>
              <a:rPr lang="pt-BR"/>
              <a:t>  for(</a:t>
            </a:r>
            <a:r>
              <a:rPr lang="pt-BR" err="1"/>
              <a:t>int</a:t>
            </a:r>
            <a:r>
              <a:rPr lang="pt-BR"/>
              <a:t> </a:t>
            </a:r>
            <a:r>
              <a:rPr lang="pt-BR" err="1"/>
              <a:t>i</a:t>
            </a:r>
            <a:r>
              <a:rPr lang="pt-BR"/>
              <a:t>=0; </a:t>
            </a:r>
            <a:r>
              <a:rPr lang="pt-BR" err="1"/>
              <a:t>i</a:t>
            </a:r>
            <a:r>
              <a:rPr lang="pt-BR"/>
              <a:t> &lt; </a:t>
            </a:r>
            <a:r>
              <a:rPr lang="pt-BR" err="1"/>
              <a:t>max_depth</a:t>
            </a:r>
            <a:r>
              <a:rPr lang="pt-BR"/>
              <a:t>; </a:t>
            </a:r>
            <a:r>
              <a:rPr lang="pt-BR" err="1"/>
              <a:t>i</a:t>
            </a:r>
            <a:r>
              <a:rPr lang="pt-BR"/>
              <a:t>++){</a:t>
            </a:r>
          </a:p>
          <a:p>
            <a:r>
              <a:rPr lang="pt-BR"/>
              <a:t>    </a:t>
            </a:r>
            <a:r>
              <a:rPr lang="pt-BR" err="1"/>
              <a:t>if</a:t>
            </a:r>
            <a:r>
              <a:rPr lang="pt-BR"/>
              <a:t>(</a:t>
            </a:r>
            <a:r>
              <a:rPr lang="pt-BR" err="1"/>
              <a:t>hitable_list</a:t>
            </a:r>
            <a:r>
              <a:rPr lang="pt-BR"/>
              <a:t>(raio, 0.0001, 100.0, </a:t>
            </a:r>
            <a:r>
              <a:rPr lang="pt-BR" err="1"/>
              <a:t>rec</a:t>
            </a:r>
            <a:r>
              <a:rPr lang="pt-BR"/>
              <a:t>)) {</a:t>
            </a:r>
          </a:p>
          <a:p>
            <a:r>
              <a:rPr lang="pt-BR"/>
              <a:t>      vec3 target = </a:t>
            </a:r>
            <a:r>
              <a:rPr lang="pt-BR" err="1"/>
              <a:t>rec.p</a:t>
            </a:r>
            <a:r>
              <a:rPr lang="pt-BR"/>
              <a:t> + </a:t>
            </a:r>
            <a:r>
              <a:rPr lang="pt-BR" err="1"/>
              <a:t>rec.normal</a:t>
            </a:r>
            <a:r>
              <a:rPr lang="pt-BR"/>
              <a:t> + </a:t>
            </a:r>
            <a:r>
              <a:rPr lang="pt-BR" err="1"/>
              <a:t>random_in_unit_sphere</a:t>
            </a:r>
            <a:r>
              <a:rPr lang="pt-BR"/>
              <a:t>();</a:t>
            </a:r>
          </a:p>
          <a:p>
            <a:r>
              <a:rPr lang="pt-BR"/>
              <a:t>      </a:t>
            </a:r>
            <a:r>
              <a:rPr lang="pt-BR" err="1"/>
              <a:t>col</a:t>
            </a:r>
            <a:r>
              <a:rPr lang="pt-BR"/>
              <a:t> *= 0.5;</a:t>
            </a:r>
          </a:p>
          <a:p>
            <a:r>
              <a:rPr lang="pt-BR"/>
              <a:t>      raio = Ray(</a:t>
            </a:r>
            <a:r>
              <a:rPr lang="pt-BR" err="1"/>
              <a:t>rec.p</a:t>
            </a:r>
            <a:r>
              <a:rPr lang="pt-BR"/>
              <a:t>, target - </a:t>
            </a:r>
            <a:r>
              <a:rPr lang="pt-BR" err="1"/>
              <a:t>rec.p</a:t>
            </a:r>
            <a:r>
              <a:rPr lang="pt-BR"/>
              <a:t>);</a:t>
            </a:r>
          </a:p>
          <a:p>
            <a:r>
              <a:rPr lang="pt-BR"/>
              <a:t>    } </a:t>
            </a:r>
            <a:r>
              <a:rPr lang="pt-BR" err="1"/>
              <a:t>else</a:t>
            </a:r>
            <a:r>
              <a:rPr lang="pt-BR"/>
              <a:t> {</a:t>
            </a:r>
          </a:p>
          <a:p>
            <a:r>
              <a:rPr lang="pt-BR"/>
              <a:t>      vec3 </a:t>
            </a:r>
            <a:r>
              <a:rPr lang="pt-BR" err="1"/>
              <a:t>unit_direction</a:t>
            </a:r>
            <a:r>
              <a:rPr lang="pt-BR"/>
              <a:t> = normalize(</a:t>
            </a:r>
            <a:r>
              <a:rPr lang="pt-BR" err="1"/>
              <a:t>r.direction</a:t>
            </a:r>
            <a:r>
              <a:rPr lang="pt-BR"/>
              <a:t>);</a:t>
            </a:r>
          </a:p>
          <a:p>
            <a:r>
              <a:rPr lang="pt-BR"/>
              <a:t>      </a:t>
            </a:r>
            <a:r>
              <a:rPr lang="pt-BR" err="1"/>
              <a:t>float</a:t>
            </a:r>
            <a:r>
              <a:rPr lang="pt-BR"/>
              <a:t> </a:t>
            </a:r>
            <a:r>
              <a:rPr lang="pt-BR" err="1"/>
              <a:t>t</a:t>
            </a:r>
            <a:r>
              <a:rPr lang="pt-BR"/>
              <a:t> = 0.5 * (</a:t>
            </a:r>
            <a:r>
              <a:rPr lang="pt-BR" err="1"/>
              <a:t>unit_direction.y</a:t>
            </a:r>
            <a:r>
              <a:rPr lang="pt-BR"/>
              <a:t> + 1.0);</a:t>
            </a:r>
          </a:p>
          <a:p>
            <a:r>
              <a:rPr lang="pt-BR"/>
              <a:t>      </a:t>
            </a:r>
            <a:r>
              <a:rPr lang="pt-BR" err="1"/>
              <a:t>col</a:t>
            </a:r>
            <a:r>
              <a:rPr lang="pt-BR"/>
              <a:t> *= mix(vec3(1.0), vec3(0.5,0.7,1.0), </a:t>
            </a:r>
            <a:r>
              <a:rPr lang="pt-BR" err="1"/>
              <a:t>t</a:t>
            </a:r>
            <a:r>
              <a:rPr lang="pt-BR"/>
              <a:t>);</a:t>
            </a:r>
          </a:p>
          <a:p>
            <a:r>
              <a:rPr lang="pt-BR"/>
              <a:t>      </a:t>
            </a:r>
            <a:r>
              <a:rPr lang="pt-BR" err="1"/>
              <a:t>return</a:t>
            </a:r>
            <a:r>
              <a:rPr lang="pt-BR"/>
              <a:t> </a:t>
            </a:r>
            <a:r>
              <a:rPr lang="pt-BR" err="1"/>
              <a:t>col</a:t>
            </a:r>
            <a:r>
              <a:rPr lang="pt-BR"/>
              <a:t>;</a:t>
            </a:r>
          </a:p>
          <a:p>
            <a:r>
              <a:rPr lang="pt-BR"/>
              <a:t>    }</a:t>
            </a:r>
          </a:p>
          <a:p>
            <a:r>
              <a:rPr lang="pt-BR"/>
              <a:t>  }</a:t>
            </a:r>
          </a:p>
          <a:p>
            <a:r>
              <a:rPr lang="pt-BR"/>
              <a:t>  </a:t>
            </a:r>
            <a:r>
              <a:rPr lang="pt-BR" err="1"/>
              <a:t>return</a:t>
            </a:r>
            <a:r>
              <a:rPr lang="pt-BR"/>
              <a:t> </a:t>
            </a:r>
            <a:r>
              <a:rPr lang="pt-BR" err="1"/>
              <a:t>col</a:t>
            </a:r>
            <a:r>
              <a:rPr lang="pt-BR"/>
              <a:t>;</a:t>
            </a:r>
          </a:p>
          <a:p>
            <a:r>
              <a:rPr lang="pt-BR"/>
              <a:t>}</a:t>
            </a:r>
          </a:p>
          <a:p>
            <a:endParaRPr lang="pt-BR"/>
          </a:p>
          <a:p>
            <a:endParaRPr lang="pt-BR"/>
          </a:p>
          <a:p>
            <a:r>
              <a:rPr lang="pt-BR" err="1"/>
              <a:t>const</a:t>
            </a:r>
            <a:r>
              <a:rPr lang="pt-BR"/>
              <a:t> </a:t>
            </a:r>
            <a:r>
              <a:rPr lang="pt-BR" err="1"/>
              <a:t>float</a:t>
            </a:r>
            <a:r>
              <a:rPr lang="pt-BR"/>
              <a:t> </a:t>
            </a:r>
            <a:r>
              <a:rPr lang="pt-BR" err="1"/>
              <a:t>samples_per_pixel</a:t>
            </a:r>
            <a:r>
              <a:rPr lang="pt-BR"/>
              <a:t> = 100.0;</a:t>
            </a:r>
          </a:p>
          <a:p>
            <a:r>
              <a:rPr lang="pt-BR" err="1"/>
              <a:t>void</a:t>
            </a:r>
            <a:r>
              <a:rPr lang="pt-BR"/>
              <a:t> </a:t>
            </a:r>
            <a:r>
              <a:rPr lang="pt-BR" err="1"/>
              <a:t>mainImage</a:t>
            </a:r>
            <a:r>
              <a:rPr lang="pt-BR"/>
              <a:t>( out vec4 </a:t>
            </a:r>
            <a:r>
              <a:rPr lang="pt-BR" err="1"/>
              <a:t>fragColor</a:t>
            </a:r>
            <a:r>
              <a:rPr lang="pt-BR"/>
              <a:t>, in vec2 </a:t>
            </a:r>
            <a:r>
              <a:rPr lang="pt-BR" err="1"/>
              <a:t>fragCoord</a:t>
            </a:r>
            <a:r>
              <a:rPr lang="pt-BR"/>
              <a:t> ) {</a:t>
            </a:r>
          </a:p>
          <a:p>
            <a:r>
              <a:rPr lang="pt-BR"/>
              <a:t>  vec2 </a:t>
            </a:r>
            <a:r>
              <a:rPr lang="pt-BR" err="1"/>
              <a:t>uv</a:t>
            </a:r>
            <a:r>
              <a:rPr lang="pt-BR"/>
              <a:t> = </a:t>
            </a:r>
            <a:r>
              <a:rPr lang="pt-BR" err="1"/>
              <a:t>fragCoord</a:t>
            </a:r>
            <a:r>
              <a:rPr lang="pt-BR"/>
              <a:t>/</a:t>
            </a:r>
            <a:r>
              <a:rPr lang="pt-BR" err="1"/>
              <a:t>iResolution.xy</a:t>
            </a:r>
            <a:r>
              <a:rPr lang="pt-BR"/>
              <a:t>;</a:t>
            </a:r>
          </a:p>
          <a:p>
            <a:r>
              <a:rPr lang="pt-BR"/>
              <a:t>  vec3 </a:t>
            </a:r>
            <a:r>
              <a:rPr lang="pt-BR" err="1"/>
              <a:t>col</a:t>
            </a:r>
            <a:r>
              <a:rPr lang="pt-BR"/>
              <a:t> = vec3(0.0);</a:t>
            </a:r>
          </a:p>
          <a:p>
            <a:r>
              <a:rPr lang="pt-BR"/>
              <a:t>  for(</a:t>
            </a:r>
            <a:r>
              <a:rPr lang="pt-BR" err="1"/>
              <a:t>float</a:t>
            </a:r>
            <a:r>
              <a:rPr lang="pt-BR"/>
              <a:t> </a:t>
            </a:r>
            <a:r>
              <a:rPr lang="pt-BR" err="1"/>
              <a:t>s</a:t>
            </a:r>
            <a:r>
              <a:rPr lang="pt-BR"/>
              <a:t>=0.0; </a:t>
            </a:r>
            <a:r>
              <a:rPr lang="pt-BR" err="1"/>
              <a:t>s</a:t>
            </a:r>
            <a:r>
              <a:rPr lang="pt-BR"/>
              <a:t>&lt;</a:t>
            </a:r>
            <a:r>
              <a:rPr lang="pt-BR" err="1"/>
              <a:t>samples_per_pixel</a:t>
            </a:r>
            <a:r>
              <a:rPr lang="pt-BR"/>
              <a:t>; ++</a:t>
            </a:r>
            <a:r>
              <a:rPr lang="pt-BR" err="1"/>
              <a:t>s</a:t>
            </a:r>
            <a:r>
              <a:rPr lang="pt-BR"/>
              <a:t>) {</a:t>
            </a:r>
          </a:p>
          <a:p>
            <a:r>
              <a:rPr lang="pt-BR"/>
              <a:t>      </a:t>
            </a:r>
            <a:r>
              <a:rPr lang="pt-BR" err="1"/>
              <a:t>frand</a:t>
            </a:r>
            <a:r>
              <a:rPr lang="pt-BR"/>
              <a:t> = vec3(</a:t>
            </a:r>
            <a:r>
              <a:rPr lang="pt-BR" err="1"/>
              <a:t>fragCoord.xy</a:t>
            </a:r>
            <a:r>
              <a:rPr lang="pt-BR"/>
              <a:t>, </a:t>
            </a:r>
            <a:r>
              <a:rPr lang="pt-BR" err="1"/>
              <a:t>s</a:t>
            </a:r>
            <a:r>
              <a:rPr lang="pt-BR"/>
              <a:t>);</a:t>
            </a:r>
          </a:p>
          <a:p>
            <a:r>
              <a:rPr lang="pt-BR"/>
              <a:t>      vec2 delta;</a:t>
            </a:r>
          </a:p>
          <a:p>
            <a:r>
              <a:rPr lang="pt-BR"/>
              <a:t>      delta = rand2() / </a:t>
            </a:r>
            <a:r>
              <a:rPr lang="pt-BR" err="1"/>
              <a:t>iResolution.xy</a:t>
            </a:r>
            <a:r>
              <a:rPr lang="pt-BR"/>
              <a:t>;</a:t>
            </a:r>
          </a:p>
          <a:p>
            <a:r>
              <a:rPr lang="pt-BR"/>
              <a:t>      Ray </a:t>
            </a:r>
            <a:r>
              <a:rPr lang="pt-BR" err="1"/>
              <a:t>r</a:t>
            </a:r>
            <a:r>
              <a:rPr lang="pt-BR"/>
              <a:t> = </a:t>
            </a:r>
            <a:r>
              <a:rPr lang="pt-BR" err="1"/>
              <a:t>get_ray</a:t>
            </a:r>
            <a:r>
              <a:rPr lang="pt-BR"/>
              <a:t>(</a:t>
            </a:r>
            <a:r>
              <a:rPr lang="pt-BR" err="1"/>
              <a:t>uv+delta</a:t>
            </a:r>
            <a:r>
              <a:rPr lang="pt-BR"/>
              <a:t>);</a:t>
            </a:r>
          </a:p>
          <a:p>
            <a:r>
              <a:rPr lang="pt-BR"/>
              <a:t>      </a:t>
            </a:r>
            <a:r>
              <a:rPr lang="pt-BR" err="1"/>
              <a:t>col</a:t>
            </a:r>
            <a:r>
              <a:rPr lang="pt-BR"/>
              <a:t> += color(</a:t>
            </a:r>
            <a:r>
              <a:rPr lang="pt-BR" err="1"/>
              <a:t>r</a:t>
            </a:r>
            <a:r>
              <a:rPr lang="pt-BR"/>
              <a:t>);</a:t>
            </a:r>
          </a:p>
          <a:p>
            <a:r>
              <a:rPr lang="pt-BR"/>
              <a:t>  }</a:t>
            </a:r>
          </a:p>
          <a:p>
            <a:r>
              <a:rPr lang="pt-BR"/>
              <a:t>  </a:t>
            </a:r>
            <a:r>
              <a:rPr lang="pt-BR" err="1"/>
              <a:t>col</a:t>
            </a:r>
            <a:r>
              <a:rPr lang="pt-BR"/>
              <a:t> /= </a:t>
            </a:r>
            <a:r>
              <a:rPr lang="pt-BR" err="1"/>
              <a:t>samples_per_pixel</a:t>
            </a:r>
            <a:r>
              <a:rPr lang="pt-BR"/>
              <a:t>;</a:t>
            </a:r>
          </a:p>
          <a:p>
            <a:r>
              <a:rPr lang="pt-BR"/>
              <a:t>  </a:t>
            </a:r>
            <a:r>
              <a:rPr lang="pt-BR" err="1"/>
              <a:t>float</a:t>
            </a:r>
            <a:r>
              <a:rPr lang="pt-BR"/>
              <a:t> </a:t>
            </a:r>
            <a:r>
              <a:rPr lang="pt-BR" err="1"/>
              <a:t>gamma</a:t>
            </a:r>
            <a:r>
              <a:rPr lang="pt-BR"/>
              <a:t> = 2.0;</a:t>
            </a:r>
          </a:p>
          <a:p>
            <a:r>
              <a:rPr lang="pt-BR"/>
              <a:t>  </a:t>
            </a:r>
            <a:r>
              <a:rPr lang="pt-BR" err="1"/>
              <a:t>col</a:t>
            </a:r>
            <a:r>
              <a:rPr lang="pt-BR"/>
              <a:t> = </a:t>
            </a:r>
            <a:r>
              <a:rPr lang="pt-BR" err="1"/>
              <a:t>pow</a:t>
            </a:r>
            <a:r>
              <a:rPr lang="pt-BR"/>
              <a:t>(</a:t>
            </a:r>
            <a:r>
              <a:rPr lang="pt-BR" err="1"/>
              <a:t>col</a:t>
            </a:r>
            <a:r>
              <a:rPr lang="pt-BR"/>
              <a:t>, vec3(1.0/</a:t>
            </a:r>
            <a:r>
              <a:rPr lang="pt-BR" err="1"/>
              <a:t>gamma</a:t>
            </a:r>
            <a:r>
              <a:rPr lang="pt-BR"/>
              <a:t>));</a:t>
            </a:r>
          </a:p>
          <a:p>
            <a:r>
              <a:rPr lang="pt-BR"/>
              <a:t>  </a:t>
            </a:r>
            <a:r>
              <a:rPr lang="pt-BR" err="1"/>
              <a:t>fragColor</a:t>
            </a:r>
            <a:r>
              <a:rPr lang="pt-BR"/>
              <a:t> = vec4(</a:t>
            </a:r>
            <a:r>
              <a:rPr lang="pt-BR" err="1"/>
              <a:t>col</a:t>
            </a:r>
            <a:r>
              <a:rPr lang="pt-BR"/>
              <a:t>, 1.0);</a:t>
            </a:r>
          </a:p>
          <a:p>
            <a:r>
              <a:rPr lang="pt-BR"/>
              <a:t>}</a:t>
            </a:r>
          </a:p>
          <a:p>
            <a:endParaRPr lang="pt-B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50</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6225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ae391e9fa_0_1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ae391e9fa_0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fae391e9fa_0_1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51</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ae391e9fa_0_1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ae391e9fa_0_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struct Ray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origin, direction;</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struct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p, normal;</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struct Sphere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center;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radius;</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point_at_parameter</a:t>
            </a:r>
            <a:r>
              <a:rPr lang="en-US" sz="1350" b="1">
                <a:solidFill>
                  <a:srgbClr val="555555"/>
                </a:solidFill>
                <a:latin typeface="Verdana"/>
                <a:ea typeface="Verdana"/>
                <a:cs typeface="Verdana"/>
                <a:sym typeface="Verdana"/>
              </a:rPr>
              <a:t>(Ray r, float 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a:t>
            </a:r>
            <a:r>
              <a:rPr lang="en-US" sz="1350" b="1" err="1">
                <a:solidFill>
                  <a:srgbClr val="555555"/>
                </a:solidFill>
                <a:latin typeface="Verdana"/>
                <a:ea typeface="Verdana"/>
                <a:cs typeface="Verdana"/>
                <a:sym typeface="Verdana"/>
              </a:rPr>
              <a:t>r.origin</a:t>
            </a:r>
            <a:r>
              <a:rPr lang="en-US" sz="1350" b="1">
                <a:solidFill>
                  <a:srgbClr val="555555"/>
                </a:solidFill>
                <a:latin typeface="Verdana"/>
                <a:ea typeface="Verdana"/>
                <a:cs typeface="Verdana"/>
                <a:sym typeface="Verdana"/>
              </a:rPr>
              <a:t> + t*</a:t>
            </a:r>
            <a:r>
              <a:rPr lang="en-US" sz="1350" b="1" err="1">
                <a:solidFill>
                  <a:srgbClr val="555555"/>
                </a:solidFill>
                <a:latin typeface="Verdana"/>
                <a:ea typeface="Verdana"/>
                <a:cs typeface="Verdana"/>
                <a:sym typeface="Verdana"/>
              </a:rPr>
              <a:t>r.direction</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set_face_normal</a:t>
            </a:r>
            <a:r>
              <a:rPr lang="en-US" sz="1350" b="1">
                <a:solidFill>
                  <a:srgbClr val="555555"/>
                </a:solidFill>
                <a:latin typeface="Verdana"/>
                <a:ea typeface="Verdana"/>
                <a:cs typeface="Verdana"/>
                <a:sym typeface="Verdana"/>
              </a:rPr>
              <a:t>(Ray r, vec3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bool </a:t>
            </a:r>
            <a:r>
              <a:rPr lang="en-US" sz="1350" b="1" err="1">
                <a:solidFill>
                  <a:srgbClr val="555555"/>
                </a:solidFill>
                <a:latin typeface="Verdana"/>
                <a:ea typeface="Verdana"/>
                <a:cs typeface="Verdana"/>
                <a:sym typeface="Verdana"/>
              </a:rPr>
              <a:t>front_face</a:t>
            </a:r>
            <a:r>
              <a:rPr lang="en-US" sz="1350" b="1">
                <a:solidFill>
                  <a:srgbClr val="555555"/>
                </a:solidFill>
                <a:latin typeface="Verdana"/>
                <a:ea typeface="Verdana"/>
                <a:cs typeface="Verdana"/>
                <a:sym typeface="Verdana"/>
              </a:rPr>
              <a:t> = dot(</a:t>
            </a:r>
            <a:r>
              <a:rPr lang="en-US" sz="1350" b="1" err="1">
                <a:solidFill>
                  <a:srgbClr val="555555"/>
                </a:solidFill>
                <a:latin typeface="Verdana"/>
                <a:ea typeface="Verdana"/>
                <a:cs typeface="Verdana"/>
                <a:sym typeface="Verdana"/>
              </a:rPr>
              <a:t>r.direction</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 &lt; 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a:t>
            </a:r>
            <a:r>
              <a:rPr lang="en-US" sz="1350" b="1" err="1">
                <a:solidFill>
                  <a:srgbClr val="555555"/>
                </a:solidFill>
                <a:latin typeface="Verdana"/>
                <a:ea typeface="Verdana"/>
                <a:cs typeface="Verdana"/>
                <a:sym typeface="Verdana"/>
              </a:rPr>
              <a:t>front_face</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bool </a:t>
            </a:r>
            <a:r>
              <a:rPr lang="en-US" sz="1350" b="1" err="1">
                <a:solidFill>
                  <a:srgbClr val="555555"/>
                </a:solidFill>
                <a:latin typeface="Verdana"/>
                <a:ea typeface="Verdana"/>
                <a:cs typeface="Verdana"/>
                <a:sym typeface="Verdana"/>
              </a:rPr>
              <a:t>hit_sphere</a:t>
            </a:r>
            <a:r>
              <a:rPr lang="en-US" sz="1350" b="1">
                <a:solidFill>
                  <a:srgbClr val="555555"/>
                </a:solidFill>
                <a:latin typeface="Verdana"/>
                <a:ea typeface="Verdana"/>
                <a:cs typeface="Verdana"/>
                <a:sym typeface="Verdana"/>
              </a:rPr>
              <a:t>(Sphere s, Ray r, float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 out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rec){</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a:t>
            </a:r>
            <a:r>
              <a:rPr lang="en-US" sz="1350" b="1" err="1">
                <a:solidFill>
                  <a:srgbClr val="555555"/>
                </a:solidFill>
                <a:latin typeface="Verdana"/>
                <a:ea typeface="Verdana"/>
                <a:cs typeface="Verdana"/>
                <a:sym typeface="Verdana"/>
              </a:rPr>
              <a:t>oc</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r.origin</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s.center</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 = dot(</a:t>
            </a:r>
            <a:r>
              <a:rPr lang="en-US" sz="1350" b="1" err="1">
                <a:solidFill>
                  <a:srgbClr val="555555"/>
                </a:solidFill>
                <a:latin typeface="Verdana"/>
                <a:ea typeface="Verdana"/>
                <a:cs typeface="Verdana"/>
                <a:sym typeface="Verdana"/>
              </a:rPr>
              <a:t>r.direction,r.direction</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 = dot(</a:t>
            </a:r>
            <a:r>
              <a:rPr lang="en-US" sz="1350" b="1" err="1">
                <a:solidFill>
                  <a:srgbClr val="555555"/>
                </a:solidFill>
                <a:latin typeface="Verdana"/>
                <a:ea typeface="Verdana"/>
                <a:cs typeface="Verdana"/>
                <a:sym typeface="Verdana"/>
              </a:rPr>
              <a:t>oc</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r.direction</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c = dot(</a:t>
            </a:r>
            <a:r>
              <a:rPr lang="en-US" sz="1350" b="1" err="1">
                <a:solidFill>
                  <a:srgbClr val="555555"/>
                </a:solidFill>
                <a:latin typeface="Verdana"/>
                <a:ea typeface="Verdana"/>
                <a:cs typeface="Verdana"/>
                <a:sym typeface="Verdana"/>
              </a:rPr>
              <a:t>oc,oc</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s.radius</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s.radius</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discriminat</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 - a*c;</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 (</a:t>
            </a:r>
            <a:r>
              <a:rPr lang="en-US" sz="1350" b="1" err="1">
                <a:solidFill>
                  <a:srgbClr val="555555"/>
                </a:solidFill>
                <a:latin typeface="Verdana"/>
                <a:ea typeface="Verdana"/>
                <a:cs typeface="Verdana"/>
                <a:sym typeface="Verdana"/>
              </a:rPr>
              <a:t>discriminat</a:t>
            </a:r>
            <a:r>
              <a:rPr lang="en-US" sz="1350" b="1">
                <a:solidFill>
                  <a:srgbClr val="555555"/>
                </a:solidFill>
                <a:latin typeface="Verdana"/>
                <a:ea typeface="Verdana"/>
                <a:cs typeface="Verdana"/>
                <a:sym typeface="Verdana"/>
              </a:rPr>
              <a:t> &lt; 0.0) return(false);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sqrtd</a:t>
            </a:r>
            <a:r>
              <a:rPr lang="en-US" sz="1350" b="1">
                <a:solidFill>
                  <a:srgbClr val="555555"/>
                </a:solidFill>
                <a:latin typeface="Verdana"/>
                <a:ea typeface="Verdana"/>
                <a:cs typeface="Verdana"/>
                <a:sym typeface="Verdana"/>
              </a:rPr>
              <a:t> = sqrt(</a:t>
            </a:r>
            <a:r>
              <a:rPr lang="en-US" sz="1350" b="1" err="1">
                <a:solidFill>
                  <a:srgbClr val="555555"/>
                </a:solidFill>
                <a:latin typeface="Verdana"/>
                <a:ea typeface="Verdana"/>
                <a:cs typeface="Verdana"/>
                <a:sym typeface="Verdana"/>
              </a:rPr>
              <a:t>discriminat</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root = (-</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sqrtd</a:t>
            </a:r>
            <a:r>
              <a:rPr lang="en-US" sz="1350" b="1">
                <a:solidFill>
                  <a:srgbClr val="555555"/>
                </a:solidFill>
                <a:latin typeface="Verdana"/>
                <a:ea typeface="Verdana"/>
                <a:cs typeface="Verdana"/>
                <a:sym typeface="Verdana"/>
              </a:rPr>
              <a:t>) / a;</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 (root &lt;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 &lt; root)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root = (-</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sqrtd</a:t>
            </a:r>
            <a:r>
              <a:rPr lang="en-US" sz="1350" b="1">
                <a:solidFill>
                  <a:srgbClr val="555555"/>
                </a:solidFill>
                <a:latin typeface="Verdana"/>
                <a:ea typeface="Verdana"/>
                <a:cs typeface="Verdana"/>
                <a:sym typeface="Verdana"/>
              </a:rPr>
              <a:t>) / a;</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 (root &lt;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 &lt; root)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false;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rec.t</a:t>
            </a:r>
            <a:r>
              <a:rPr lang="en-US" sz="1350" b="1">
                <a:solidFill>
                  <a:srgbClr val="555555"/>
                </a:solidFill>
                <a:latin typeface="Verdana"/>
                <a:ea typeface="Verdana"/>
                <a:cs typeface="Verdana"/>
                <a:sym typeface="Verdana"/>
              </a:rPr>
              <a:t> = root;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point_at_parameter</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r,rec.t</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s.center</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s.radius</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rec.normal</a:t>
            </a:r>
            <a:r>
              <a:rPr lang="en-US" sz="1350" b="1">
                <a:solidFill>
                  <a:srgbClr val="555555"/>
                </a:solidFill>
                <a:latin typeface="Verdana"/>
                <a:ea typeface="Verdana"/>
                <a:cs typeface="Verdana"/>
                <a:sym typeface="Verdana"/>
              </a:rPr>
              <a:t> = normalize(</a:t>
            </a:r>
            <a:r>
              <a:rPr lang="en-US" sz="1350" b="1" err="1">
                <a:solidFill>
                  <a:srgbClr val="555555"/>
                </a:solidFill>
                <a:latin typeface="Verdana"/>
                <a:ea typeface="Verdana"/>
                <a:cs typeface="Verdana"/>
                <a:sym typeface="Verdana"/>
              </a:rPr>
              <a:t>set_face_normal</a:t>
            </a:r>
            <a:r>
              <a:rPr lang="en-US" sz="1350" b="1">
                <a:solidFill>
                  <a:srgbClr val="555555"/>
                </a:solidFill>
                <a:latin typeface="Verdana"/>
                <a:ea typeface="Verdana"/>
                <a:cs typeface="Verdana"/>
                <a:sym typeface="Verdana"/>
              </a:rPr>
              <a:t>(r,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return(true);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Sphere world[] = Sphere[2](</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Sphere(vec3(0.0, 0.0, -1.0), 0.5),</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Sphere(vec3(0.0, -100.5, -1.0), 100.0)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bool </a:t>
            </a:r>
            <a:r>
              <a:rPr lang="en-US" sz="1350" b="1" err="1">
                <a:solidFill>
                  <a:srgbClr val="555555"/>
                </a:solidFill>
                <a:latin typeface="Verdana"/>
                <a:ea typeface="Verdana"/>
                <a:cs typeface="Verdana"/>
                <a:sym typeface="Verdana"/>
              </a:rPr>
              <a:t>hitable_list</a:t>
            </a:r>
            <a:r>
              <a:rPr lang="en-US" sz="1350" b="1">
                <a:solidFill>
                  <a:srgbClr val="555555"/>
                </a:solidFill>
                <a:latin typeface="Verdana"/>
                <a:ea typeface="Verdana"/>
                <a:cs typeface="Verdana"/>
                <a:sym typeface="Verdana"/>
              </a:rPr>
              <a:t>(Ray r, float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inout</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rec)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temp_rec</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bool </a:t>
            </a:r>
            <a:r>
              <a:rPr lang="en-US" sz="1350" b="1" err="1">
                <a:solidFill>
                  <a:srgbClr val="555555"/>
                </a:solidFill>
                <a:latin typeface="Verdana"/>
                <a:ea typeface="Verdana"/>
                <a:cs typeface="Verdana"/>
                <a:sym typeface="Verdana"/>
              </a:rPr>
              <a:t>hit_anything</a:t>
            </a:r>
            <a:r>
              <a:rPr lang="en-US" sz="1350" b="1">
                <a:solidFill>
                  <a:srgbClr val="555555"/>
                </a:solidFill>
                <a:latin typeface="Verdana"/>
                <a:ea typeface="Verdana"/>
                <a:cs typeface="Verdana"/>
                <a:sym typeface="Verdana"/>
              </a:rPr>
              <a:t> = false;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closest_so_far</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for(int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=0;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&lt;</a:t>
            </a:r>
            <a:r>
              <a:rPr lang="en-US" sz="1350" b="1" err="1">
                <a:solidFill>
                  <a:srgbClr val="555555"/>
                </a:solidFill>
                <a:latin typeface="Verdana"/>
                <a:ea typeface="Verdana"/>
                <a:cs typeface="Verdana"/>
                <a:sym typeface="Verdana"/>
              </a:rPr>
              <a:t>world.length</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a:t>
            </a:r>
            <a:r>
              <a:rPr lang="en-US" sz="1350" b="1" err="1">
                <a:solidFill>
                  <a:srgbClr val="555555"/>
                </a:solidFill>
                <a:latin typeface="Verdana"/>
                <a:ea typeface="Verdana"/>
                <a:cs typeface="Verdana"/>
                <a:sym typeface="Verdana"/>
              </a:rPr>
              <a:t>hit_sphere</a:t>
            </a:r>
            <a:r>
              <a:rPr lang="en-US" sz="1350" b="1">
                <a:solidFill>
                  <a:srgbClr val="555555"/>
                </a:solidFill>
                <a:latin typeface="Verdana"/>
                <a:ea typeface="Verdana"/>
                <a:cs typeface="Verdana"/>
                <a:sym typeface="Verdana"/>
              </a:rPr>
              <a:t>(world[</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 r,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closest_so_far</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temp_rec</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hit_anything</a:t>
            </a:r>
            <a:r>
              <a:rPr lang="en-US" sz="1350" b="1">
                <a:solidFill>
                  <a:srgbClr val="555555"/>
                </a:solidFill>
                <a:latin typeface="Verdana"/>
                <a:ea typeface="Verdana"/>
                <a:cs typeface="Verdana"/>
                <a:sym typeface="Verdana"/>
              </a:rPr>
              <a:t> = true;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closest_so_far</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temp_rec.t</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rec = </a:t>
            </a:r>
            <a:r>
              <a:rPr lang="en-US" sz="1350" b="1" err="1">
                <a:solidFill>
                  <a:srgbClr val="555555"/>
                </a:solidFill>
                <a:latin typeface="Verdana"/>
                <a:ea typeface="Verdana"/>
                <a:cs typeface="Verdana"/>
                <a:sym typeface="Verdana"/>
              </a:rPr>
              <a:t>temp_rec</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a:t>
            </a:r>
            <a:r>
              <a:rPr lang="en-US" sz="1350" b="1" err="1">
                <a:solidFill>
                  <a:srgbClr val="555555"/>
                </a:solidFill>
                <a:latin typeface="Verdana"/>
                <a:ea typeface="Verdana"/>
                <a:cs typeface="Verdana"/>
                <a:sym typeface="Verdana"/>
              </a:rPr>
              <a:t>hit_anything</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frand</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rand = vec3(0.5, 0.5, 0.5);</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vec2 rand2(){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rand = vec3(</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rand.y</a:t>
            </a:r>
            <a:r>
              <a:rPr lang="en-US" sz="1350" b="1">
                <a:solidFill>
                  <a:srgbClr val="555555"/>
                </a:solidFill>
                <a:latin typeface="Verdana"/>
                <a:ea typeface="Verdana"/>
                <a:cs typeface="Verdana"/>
                <a:sym typeface="Verdana"/>
              </a:rPr>
              <a:t>*(195.1*frand.z+371.2*frand.x+508.3*</a:t>
            </a:r>
            <a:r>
              <a:rPr lang="en-US" sz="1350" b="1" err="1">
                <a:solidFill>
                  <a:srgbClr val="555555"/>
                </a:solidFill>
                <a:latin typeface="Verdana"/>
                <a:ea typeface="Verdana"/>
                <a:cs typeface="Verdana"/>
                <a:sym typeface="Verdana"/>
              </a:rPr>
              <a:t>frand.y</a:t>
            </a:r>
            <a:r>
              <a:rPr lang="en-US" sz="1350" b="1">
                <a:solidFill>
                  <a:srgbClr val="555555"/>
                </a:solidFill>
                <a:latin typeface="Verdana"/>
                <a:ea typeface="Verdana"/>
                <a:cs typeface="Verdana"/>
                <a:sym typeface="Verdana"/>
              </a:rPr>
              <a:t>),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rand.x</a:t>
            </a:r>
            <a:r>
              <a:rPr lang="en-US" sz="1350" b="1">
                <a:solidFill>
                  <a:srgbClr val="555555"/>
                </a:solidFill>
                <a:latin typeface="Verdana"/>
                <a:ea typeface="Verdana"/>
                <a:cs typeface="Verdana"/>
                <a:sym typeface="Verdana"/>
              </a:rPr>
              <a:t>*(573.9*frand.z+736.4*frand.y+914.5*</a:t>
            </a:r>
            <a:r>
              <a:rPr lang="en-US" sz="1350" b="1" err="1">
                <a:solidFill>
                  <a:srgbClr val="555555"/>
                </a:solidFill>
                <a:latin typeface="Verdana"/>
                <a:ea typeface="Verdana"/>
                <a:cs typeface="Verdana"/>
                <a:sym typeface="Verdana"/>
              </a:rPr>
              <a:t>frand.x</a:t>
            </a:r>
            <a:r>
              <a:rPr lang="en-US" sz="1350" b="1">
                <a:solidFill>
                  <a:srgbClr val="555555"/>
                </a:solidFill>
                <a:latin typeface="Verdana"/>
                <a:ea typeface="Verdana"/>
                <a:cs typeface="Verdana"/>
                <a:sym typeface="Verdana"/>
              </a:rPr>
              <a:t>),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rand.z</a:t>
            </a: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a:t>
            </a:r>
            <a:r>
              <a:rPr lang="en-US" sz="1350" b="1" err="1">
                <a:solidFill>
                  <a:srgbClr val="555555"/>
                </a:solidFill>
                <a:latin typeface="Verdana"/>
                <a:ea typeface="Verdana"/>
                <a:cs typeface="Verdana"/>
                <a:sym typeface="Verdana"/>
              </a:rPr>
              <a:t>fract</a:t>
            </a:r>
            <a:r>
              <a:rPr lang="en-US" sz="1350" b="1">
                <a:solidFill>
                  <a:srgbClr val="555555"/>
                </a:solidFill>
                <a:latin typeface="Verdana"/>
                <a:ea typeface="Verdana"/>
                <a:cs typeface="Verdana"/>
                <a:sym typeface="Verdana"/>
              </a:rPr>
              <a:t>(rand).xy-0.5;</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random_in_unit_sphere</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rand = vec3(</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rand.z</a:t>
            </a:r>
            <a:r>
              <a:rPr lang="en-US" sz="1350" b="1">
                <a:solidFill>
                  <a:srgbClr val="555555"/>
                </a:solidFill>
                <a:latin typeface="Verdana"/>
                <a:ea typeface="Verdana"/>
                <a:cs typeface="Verdana"/>
                <a:sym typeface="Verdana"/>
              </a:rPr>
              <a:t>*((57.1*</a:t>
            </a:r>
            <a:r>
              <a:rPr lang="en-US" sz="1350" b="1" err="1">
                <a:solidFill>
                  <a:srgbClr val="555555"/>
                </a:solidFill>
                <a:latin typeface="Verdana"/>
                <a:ea typeface="Verdana"/>
                <a:cs typeface="Verdana"/>
                <a:sym typeface="Verdana"/>
              </a:rPr>
              <a:t>frand.z</a:t>
            </a:r>
            <a:r>
              <a:rPr lang="en-US" sz="1350" b="1">
                <a:solidFill>
                  <a:srgbClr val="555555"/>
                </a:solidFill>
                <a:latin typeface="Verdana"/>
                <a:ea typeface="Verdana"/>
                <a:cs typeface="Verdana"/>
                <a:sym typeface="Verdana"/>
              </a:rPr>
              <a:t>)+(57.1*</a:t>
            </a:r>
            <a:r>
              <a:rPr lang="en-US" sz="1350" b="1" err="1">
                <a:solidFill>
                  <a:srgbClr val="555555"/>
                </a:solidFill>
                <a:latin typeface="Verdana"/>
                <a:ea typeface="Verdana"/>
                <a:cs typeface="Verdana"/>
                <a:sym typeface="Verdana"/>
              </a:rPr>
              <a:t>frand.x</a:t>
            </a:r>
            <a:r>
              <a:rPr lang="en-US" sz="1350" b="1">
                <a:solidFill>
                  <a:srgbClr val="555555"/>
                </a:solidFill>
                <a:latin typeface="Verdana"/>
                <a:ea typeface="Verdana"/>
                <a:cs typeface="Verdana"/>
                <a:sym typeface="Verdana"/>
              </a:rPr>
              <a:t>)+(759.7*</a:t>
            </a:r>
            <a:r>
              <a:rPr lang="en-US" sz="1350" b="1" err="1">
                <a:solidFill>
                  <a:srgbClr val="555555"/>
                </a:solidFill>
                <a:latin typeface="Verdana"/>
                <a:ea typeface="Verdana"/>
                <a:cs typeface="Verdana"/>
                <a:sym typeface="Verdana"/>
              </a:rPr>
              <a:t>frand.y</a:t>
            </a:r>
            <a:r>
              <a:rPr lang="en-US" sz="1350" b="1">
                <a:solidFill>
                  <a:srgbClr val="555555"/>
                </a:solidFill>
                <a:latin typeface="Verdana"/>
                <a:ea typeface="Verdana"/>
                <a:cs typeface="Verdana"/>
                <a:sym typeface="Verdana"/>
              </a:rPr>
              <a:t>))*3.83,2.0),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rand.x</a:t>
            </a:r>
            <a:r>
              <a:rPr lang="en-US" sz="1350" b="1">
                <a:solidFill>
                  <a:srgbClr val="555555"/>
                </a:solidFill>
                <a:latin typeface="Verdana"/>
                <a:ea typeface="Verdana"/>
                <a:cs typeface="Verdana"/>
                <a:sym typeface="Verdana"/>
              </a:rPr>
              <a:t>*((41.1*</a:t>
            </a:r>
            <a:r>
              <a:rPr lang="en-US" sz="1350" b="1" err="1">
                <a:solidFill>
                  <a:srgbClr val="555555"/>
                </a:solidFill>
                <a:latin typeface="Verdana"/>
                <a:ea typeface="Verdana"/>
                <a:cs typeface="Verdana"/>
                <a:sym typeface="Verdana"/>
              </a:rPr>
              <a:t>frand.z</a:t>
            </a:r>
            <a:r>
              <a:rPr lang="en-US" sz="1350" b="1">
                <a:solidFill>
                  <a:srgbClr val="555555"/>
                </a:solidFill>
                <a:latin typeface="Verdana"/>
                <a:ea typeface="Verdana"/>
                <a:cs typeface="Verdana"/>
                <a:sym typeface="Verdana"/>
              </a:rPr>
              <a:t>)+(65.7*</a:t>
            </a:r>
            <a:r>
              <a:rPr lang="en-US" sz="1350" b="1" err="1">
                <a:solidFill>
                  <a:srgbClr val="555555"/>
                </a:solidFill>
                <a:latin typeface="Verdana"/>
                <a:ea typeface="Verdana"/>
                <a:cs typeface="Verdana"/>
                <a:sym typeface="Verdana"/>
              </a:rPr>
              <a:t>frand.x</a:t>
            </a:r>
            <a:r>
              <a:rPr lang="en-US" sz="1350" b="1">
                <a:solidFill>
                  <a:srgbClr val="555555"/>
                </a:solidFill>
                <a:latin typeface="Verdana"/>
                <a:ea typeface="Verdana"/>
                <a:cs typeface="Verdana"/>
                <a:sym typeface="Verdana"/>
              </a:rPr>
              <a:t>)+(621.9*</a:t>
            </a:r>
            <a:r>
              <a:rPr lang="en-US" sz="1350" b="1" err="1">
                <a:solidFill>
                  <a:srgbClr val="555555"/>
                </a:solidFill>
                <a:latin typeface="Verdana"/>
                <a:ea typeface="Verdana"/>
                <a:cs typeface="Verdana"/>
                <a:sym typeface="Verdana"/>
              </a:rPr>
              <a:t>frand.y</a:t>
            </a:r>
            <a:r>
              <a:rPr lang="en-US" sz="1350" b="1">
                <a:solidFill>
                  <a:srgbClr val="555555"/>
                </a:solidFill>
                <a:latin typeface="Verdana"/>
                <a:ea typeface="Verdana"/>
                <a:cs typeface="Verdana"/>
                <a:sym typeface="Verdana"/>
              </a:rPr>
              <a:t>))*1.57,2.0),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rand.y</a:t>
            </a:r>
            <a:r>
              <a:rPr lang="en-US" sz="1350" b="1">
                <a:solidFill>
                  <a:srgbClr val="555555"/>
                </a:solidFill>
                <a:latin typeface="Verdana"/>
                <a:ea typeface="Verdana"/>
                <a:cs typeface="Verdana"/>
                <a:sym typeface="Verdana"/>
              </a:rPr>
              <a:t>*((33.1*</a:t>
            </a:r>
            <a:r>
              <a:rPr lang="en-US" sz="1350" b="1" err="1">
                <a:solidFill>
                  <a:srgbClr val="555555"/>
                </a:solidFill>
                <a:latin typeface="Verdana"/>
                <a:ea typeface="Verdana"/>
                <a:cs typeface="Verdana"/>
                <a:sym typeface="Verdana"/>
              </a:rPr>
              <a:t>frand.z</a:t>
            </a:r>
            <a:r>
              <a:rPr lang="en-US" sz="1350" b="1">
                <a:solidFill>
                  <a:srgbClr val="555555"/>
                </a:solidFill>
                <a:latin typeface="Verdana"/>
                <a:ea typeface="Verdana"/>
                <a:cs typeface="Verdana"/>
                <a:sym typeface="Verdana"/>
              </a:rPr>
              <a:t>)+(45.3*</a:t>
            </a:r>
            <a:r>
              <a:rPr lang="en-US" sz="1350" b="1" err="1">
                <a:solidFill>
                  <a:srgbClr val="555555"/>
                </a:solidFill>
                <a:latin typeface="Verdana"/>
                <a:ea typeface="Verdana"/>
                <a:cs typeface="Verdana"/>
                <a:sym typeface="Verdana"/>
              </a:rPr>
              <a:t>frand.x</a:t>
            </a:r>
            <a:r>
              <a:rPr lang="en-US" sz="1350" b="1">
                <a:solidFill>
                  <a:srgbClr val="555555"/>
                </a:solidFill>
                <a:latin typeface="Verdana"/>
                <a:ea typeface="Verdana"/>
                <a:cs typeface="Verdana"/>
                <a:sym typeface="Verdana"/>
              </a:rPr>
              <a:t>)+(557.2*</a:t>
            </a:r>
            <a:r>
              <a:rPr lang="en-US" sz="1350" b="1" err="1">
                <a:solidFill>
                  <a:srgbClr val="555555"/>
                </a:solidFill>
                <a:latin typeface="Verdana"/>
                <a:ea typeface="Verdana"/>
                <a:cs typeface="Verdana"/>
                <a:sym typeface="Verdana"/>
              </a:rPr>
              <a:t>frand.y</a:t>
            </a:r>
            <a:r>
              <a:rPr lang="en-US" sz="1350" b="1">
                <a:solidFill>
                  <a:srgbClr val="555555"/>
                </a:solidFill>
                <a:latin typeface="Verdana"/>
                <a:ea typeface="Verdana"/>
                <a:cs typeface="Verdana"/>
                <a:sym typeface="Verdana"/>
              </a:rPr>
              <a:t>))*2.34,2.0)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(rand-vec3(1.0));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random_unit_vector</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(normalize(</a:t>
            </a:r>
            <a:r>
              <a:rPr lang="en-US" sz="1350" b="1" err="1">
                <a:solidFill>
                  <a:srgbClr val="555555"/>
                </a:solidFill>
                <a:latin typeface="Verdana"/>
                <a:ea typeface="Verdana"/>
                <a:cs typeface="Verdana"/>
                <a:sym typeface="Verdana"/>
              </a:rPr>
              <a:t>random_in_unit_sphere</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Ray </a:t>
            </a:r>
            <a:r>
              <a:rPr lang="en-US" sz="1350" b="1" err="1">
                <a:solidFill>
                  <a:srgbClr val="555555"/>
                </a:solidFill>
                <a:latin typeface="Verdana"/>
                <a:ea typeface="Verdana"/>
                <a:cs typeface="Verdana"/>
                <a:sym typeface="Verdana"/>
              </a:rPr>
              <a:t>get_ray</a:t>
            </a:r>
            <a:r>
              <a:rPr lang="en-US" sz="1350" b="1">
                <a:solidFill>
                  <a:srgbClr val="555555"/>
                </a:solidFill>
                <a:latin typeface="Verdana"/>
                <a:ea typeface="Verdana"/>
                <a:cs typeface="Verdana"/>
                <a:sym typeface="Verdana"/>
              </a:rPr>
              <a:t>(vec2 </a:t>
            </a:r>
            <a:r>
              <a:rPr lang="en-US" sz="1350" b="1" err="1">
                <a:solidFill>
                  <a:srgbClr val="555555"/>
                </a:solidFill>
                <a:latin typeface="Verdana"/>
                <a:ea typeface="Verdana"/>
                <a:cs typeface="Verdana"/>
                <a:sym typeface="Verdana"/>
              </a:rPr>
              <a:t>uv</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aspect = </a:t>
            </a:r>
            <a:r>
              <a:rPr lang="en-US" sz="1350" b="1" err="1">
                <a:solidFill>
                  <a:srgbClr val="555555"/>
                </a:solidFill>
                <a:latin typeface="Verdana"/>
                <a:ea typeface="Verdana"/>
                <a:cs typeface="Verdana"/>
                <a:sym typeface="Verdana"/>
              </a:rPr>
              <a:t>iResolution.x</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iResolution.y</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a:t>
            </a:r>
            <a:r>
              <a:rPr lang="en-US" sz="1350" b="1" err="1">
                <a:solidFill>
                  <a:srgbClr val="555555"/>
                </a:solidFill>
                <a:latin typeface="Verdana"/>
                <a:ea typeface="Verdana"/>
                <a:cs typeface="Verdana"/>
                <a:sym typeface="Verdana"/>
              </a:rPr>
              <a:t>lower_left_corner</a:t>
            </a:r>
            <a:r>
              <a:rPr lang="en-US" sz="1350" b="1">
                <a:solidFill>
                  <a:srgbClr val="555555"/>
                </a:solidFill>
                <a:latin typeface="Verdana"/>
                <a:ea typeface="Verdana"/>
                <a:cs typeface="Verdana"/>
                <a:sym typeface="Verdana"/>
              </a:rPr>
              <a:t> = vec3(-1.0*aspect,-1.0,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horizontal = vec3(2.0*aspect, 0.0, 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vertical = vec3(0.0,2.0, 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Ray r = Ray(vec3(0,0,0), </a:t>
            </a:r>
            <a:r>
              <a:rPr lang="en-US" sz="1350" b="1" err="1">
                <a:solidFill>
                  <a:srgbClr val="555555"/>
                </a:solidFill>
                <a:latin typeface="Verdana"/>
                <a:ea typeface="Verdana"/>
                <a:cs typeface="Verdana"/>
                <a:sym typeface="Verdana"/>
              </a:rPr>
              <a:t>lower_left_corner+uv.x</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horizontal+uv.y</a:t>
            </a:r>
            <a:r>
              <a:rPr lang="en-US" sz="1350" b="1">
                <a:solidFill>
                  <a:srgbClr val="555555"/>
                </a:solidFill>
                <a:latin typeface="Verdana"/>
                <a:ea typeface="Verdana"/>
                <a:cs typeface="Verdana"/>
                <a:sym typeface="Verdana"/>
              </a:rPr>
              <a:t>*vertical);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const int </a:t>
            </a:r>
            <a:r>
              <a:rPr lang="en-US" sz="1350" b="1" err="1">
                <a:solidFill>
                  <a:srgbClr val="555555"/>
                </a:solidFill>
                <a:latin typeface="Verdana"/>
                <a:ea typeface="Verdana"/>
                <a:cs typeface="Verdana"/>
                <a:sym typeface="Verdana"/>
              </a:rPr>
              <a:t>max_depth</a:t>
            </a:r>
            <a:r>
              <a:rPr lang="en-US" sz="1350" b="1">
                <a:solidFill>
                  <a:srgbClr val="555555"/>
                </a:solidFill>
                <a:latin typeface="Verdana"/>
                <a:ea typeface="Verdana"/>
                <a:cs typeface="Verdana"/>
                <a:sym typeface="Verdana"/>
              </a:rPr>
              <a:t> =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color(Ray 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rec;</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col = vec3(1.0);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Ray </a:t>
            </a:r>
            <a:r>
              <a:rPr lang="en-US" sz="1350" b="1" err="1">
                <a:solidFill>
                  <a:srgbClr val="555555"/>
                </a:solidFill>
                <a:latin typeface="Verdana"/>
                <a:ea typeface="Verdana"/>
                <a:cs typeface="Verdana"/>
                <a:sym typeface="Verdana"/>
              </a:rPr>
              <a:t>raio</a:t>
            </a:r>
            <a:r>
              <a:rPr lang="en-US" sz="1350" b="1">
                <a:solidFill>
                  <a:srgbClr val="555555"/>
                </a:solidFill>
                <a:latin typeface="Verdana"/>
                <a:ea typeface="Verdana"/>
                <a:cs typeface="Verdana"/>
                <a:sym typeface="Verdana"/>
              </a:rPr>
              <a:t> = 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for(int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=0;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 &lt; </a:t>
            </a:r>
            <a:r>
              <a:rPr lang="en-US" sz="1350" b="1" err="1">
                <a:solidFill>
                  <a:srgbClr val="555555"/>
                </a:solidFill>
                <a:latin typeface="Verdana"/>
                <a:ea typeface="Verdana"/>
                <a:cs typeface="Verdana"/>
                <a:sym typeface="Verdana"/>
              </a:rPr>
              <a:t>max_depth</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a:t>
            </a:r>
            <a:r>
              <a:rPr lang="en-US" sz="1350" b="1" err="1">
                <a:solidFill>
                  <a:srgbClr val="555555"/>
                </a:solidFill>
                <a:latin typeface="Verdana"/>
                <a:ea typeface="Verdana"/>
                <a:cs typeface="Verdana"/>
                <a:sym typeface="Verdana"/>
              </a:rPr>
              <a:t>hitable_list</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raio</a:t>
            </a:r>
            <a:r>
              <a:rPr lang="en-US" sz="1350" b="1">
                <a:solidFill>
                  <a:srgbClr val="555555"/>
                </a:solidFill>
                <a:latin typeface="Verdana"/>
                <a:ea typeface="Verdana"/>
                <a:cs typeface="Verdana"/>
                <a:sym typeface="Verdana"/>
              </a:rPr>
              <a:t>, 0.0001, 100.0, rec))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target = </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rec.normal</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random_unit_vector</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0.5;</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raio</a:t>
            </a:r>
            <a:r>
              <a:rPr lang="en-US" sz="1350" b="1">
                <a:solidFill>
                  <a:srgbClr val="555555"/>
                </a:solidFill>
                <a:latin typeface="Verdana"/>
                <a:ea typeface="Verdana"/>
                <a:cs typeface="Verdana"/>
                <a:sym typeface="Verdana"/>
              </a:rPr>
              <a:t> = Ray(</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 target - </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 else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a:t>
            </a:r>
            <a:r>
              <a:rPr lang="en-US" sz="1350" b="1" err="1">
                <a:solidFill>
                  <a:srgbClr val="555555"/>
                </a:solidFill>
                <a:latin typeface="Verdana"/>
                <a:ea typeface="Verdana"/>
                <a:cs typeface="Verdana"/>
                <a:sym typeface="Verdana"/>
              </a:rPr>
              <a:t>unit_direction</a:t>
            </a:r>
            <a:r>
              <a:rPr lang="en-US" sz="1350" b="1">
                <a:solidFill>
                  <a:srgbClr val="555555"/>
                </a:solidFill>
                <a:latin typeface="Verdana"/>
                <a:ea typeface="Verdana"/>
                <a:cs typeface="Verdana"/>
                <a:sym typeface="Verdana"/>
              </a:rPr>
              <a:t> = normalize(</a:t>
            </a:r>
            <a:r>
              <a:rPr lang="en-US" sz="1350" b="1" err="1">
                <a:solidFill>
                  <a:srgbClr val="555555"/>
                </a:solidFill>
                <a:latin typeface="Verdana"/>
                <a:ea typeface="Verdana"/>
                <a:cs typeface="Verdana"/>
                <a:sym typeface="Verdana"/>
              </a:rPr>
              <a:t>r.direction</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t = 0.5 * (</a:t>
            </a:r>
            <a:r>
              <a:rPr lang="en-US" sz="1350" b="1" err="1">
                <a:solidFill>
                  <a:srgbClr val="555555"/>
                </a:solidFill>
                <a:latin typeface="Verdana"/>
                <a:ea typeface="Verdana"/>
                <a:cs typeface="Verdana"/>
                <a:sym typeface="Verdana"/>
              </a:rPr>
              <a:t>unit_direction.y</a:t>
            </a:r>
            <a:r>
              <a:rPr lang="en-US" sz="1350" b="1">
                <a:solidFill>
                  <a:srgbClr val="555555"/>
                </a:solidFill>
                <a:latin typeface="Verdana"/>
                <a:ea typeface="Verdana"/>
                <a:cs typeface="Verdana"/>
                <a:sym typeface="Verdana"/>
              </a:rPr>
              <a:t> + 1.0);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mix(vec3(1.0), vec3(0.5,0.7,1.0), 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col;</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col;</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const float </a:t>
            </a:r>
            <a:r>
              <a:rPr lang="en-US" sz="1350" b="1" err="1">
                <a:solidFill>
                  <a:srgbClr val="555555"/>
                </a:solidFill>
                <a:latin typeface="Verdana"/>
                <a:ea typeface="Verdana"/>
                <a:cs typeface="Verdana"/>
                <a:sym typeface="Verdana"/>
              </a:rPr>
              <a:t>samples_per_pixel</a:t>
            </a:r>
            <a:r>
              <a:rPr lang="en-US" sz="1350" b="1">
                <a:solidFill>
                  <a:srgbClr val="555555"/>
                </a:solidFill>
                <a:latin typeface="Verdana"/>
                <a:ea typeface="Verdana"/>
                <a:cs typeface="Verdana"/>
                <a:sym typeface="Verdana"/>
              </a:rPr>
              <a:t> = 100.0;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void </a:t>
            </a:r>
            <a:r>
              <a:rPr lang="en-US" sz="1350" b="1" err="1">
                <a:solidFill>
                  <a:srgbClr val="555555"/>
                </a:solidFill>
                <a:latin typeface="Verdana"/>
                <a:ea typeface="Verdana"/>
                <a:cs typeface="Verdana"/>
                <a:sym typeface="Verdana"/>
              </a:rPr>
              <a:t>mainImage</a:t>
            </a:r>
            <a:r>
              <a:rPr lang="en-US" sz="1350" b="1">
                <a:solidFill>
                  <a:srgbClr val="555555"/>
                </a:solidFill>
                <a:latin typeface="Verdana"/>
                <a:ea typeface="Verdana"/>
                <a:cs typeface="Verdana"/>
                <a:sym typeface="Verdana"/>
              </a:rPr>
              <a:t>( out vec4 </a:t>
            </a:r>
            <a:r>
              <a:rPr lang="en-US" sz="1350" b="1" err="1">
                <a:solidFill>
                  <a:srgbClr val="555555"/>
                </a:solidFill>
                <a:latin typeface="Verdana"/>
                <a:ea typeface="Verdana"/>
                <a:cs typeface="Verdana"/>
                <a:sym typeface="Verdana"/>
              </a:rPr>
              <a:t>fragColor</a:t>
            </a:r>
            <a:r>
              <a:rPr lang="en-US" sz="1350" b="1">
                <a:solidFill>
                  <a:srgbClr val="555555"/>
                </a:solidFill>
                <a:latin typeface="Verdana"/>
                <a:ea typeface="Verdana"/>
                <a:cs typeface="Verdana"/>
                <a:sym typeface="Verdana"/>
              </a:rPr>
              <a:t>, in vec2 </a:t>
            </a:r>
            <a:r>
              <a:rPr lang="en-US" sz="1350" b="1" err="1">
                <a:solidFill>
                  <a:srgbClr val="555555"/>
                </a:solidFill>
                <a:latin typeface="Verdana"/>
                <a:ea typeface="Verdana"/>
                <a:cs typeface="Verdana"/>
                <a:sym typeface="Verdana"/>
              </a:rPr>
              <a:t>fragCoord</a:t>
            </a:r>
            <a:r>
              <a:rPr lang="en-US" sz="1350" b="1">
                <a:solidFill>
                  <a:srgbClr val="555555"/>
                </a:solidFill>
                <a:latin typeface="Verdana"/>
                <a:ea typeface="Verdana"/>
                <a:cs typeface="Verdana"/>
                <a:sym typeface="Verdana"/>
              </a:rPr>
              <a:t> )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vec2 </a:t>
            </a:r>
            <a:r>
              <a:rPr lang="en-US" sz="1350" b="1" err="1">
                <a:solidFill>
                  <a:srgbClr val="555555"/>
                </a:solidFill>
                <a:latin typeface="Verdana"/>
                <a:ea typeface="Verdana"/>
                <a:cs typeface="Verdana"/>
                <a:sym typeface="Verdana"/>
              </a:rPr>
              <a:t>uv</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fragCoord</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iResolution.xy</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col = vec3(0.0);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for(float s=0.0; s&lt;</a:t>
            </a:r>
            <a:r>
              <a:rPr lang="en-US" sz="1350" b="1" err="1">
                <a:solidFill>
                  <a:srgbClr val="555555"/>
                </a:solidFill>
                <a:latin typeface="Verdana"/>
                <a:ea typeface="Verdana"/>
                <a:cs typeface="Verdana"/>
                <a:sym typeface="Verdana"/>
              </a:rPr>
              <a:t>samples_per_pixel</a:t>
            </a:r>
            <a:r>
              <a:rPr lang="en-US" sz="1350" b="1">
                <a:solidFill>
                  <a:srgbClr val="555555"/>
                </a:solidFill>
                <a:latin typeface="Verdana"/>
                <a:ea typeface="Verdana"/>
                <a:cs typeface="Verdana"/>
                <a:sym typeface="Verdana"/>
              </a:rPr>
              <a:t>; ++s)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frand</a:t>
            </a:r>
            <a:r>
              <a:rPr lang="en-US" sz="1350" b="1">
                <a:solidFill>
                  <a:srgbClr val="555555"/>
                </a:solidFill>
                <a:latin typeface="Verdana"/>
                <a:ea typeface="Verdana"/>
                <a:cs typeface="Verdana"/>
                <a:sym typeface="Verdana"/>
              </a:rPr>
              <a:t> = vec3(</a:t>
            </a:r>
            <a:r>
              <a:rPr lang="en-US" sz="1350" b="1" err="1">
                <a:solidFill>
                  <a:srgbClr val="555555"/>
                </a:solidFill>
                <a:latin typeface="Verdana"/>
                <a:ea typeface="Verdana"/>
                <a:cs typeface="Verdana"/>
                <a:sym typeface="Verdana"/>
              </a:rPr>
              <a:t>fragCoord.xy</a:t>
            </a:r>
            <a:r>
              <a:rPr lang="en-US" sz="1350" b="1">
                <a:solidFill>
                  <a:srgbClr val="555555"/>
                </a:solidFill>
                <a:latin typeface="Verdana"/>
                <a:ea typeface="Verdana"/>
                <a:cs typeface="Verdana"/>
                <a:sym typeface="Verdana"/>
              </a:rPr>
              <a:t>, s);</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vec2 delta;</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delta = rand2() / </a:t>
            </a:r>
            <a:r>
              <a:rPr lang="en-US" sz="1350" b="1" err="1">
                <a:solidFill>
                  <a:srgbClr val="555555"/>
                </a:solidFill>
                <a:latin typeface="Verdana"/>
                <a:ea typeface="Verdana"/>
                <a:cs typeface="Verdana"/>
                <a:sym typeface="Verdana"/>
              </a:rPr>
              <a:t>iResolution.xy</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Ray r = </a:t>
            </a:r>
            <a:r>
              <a:rPr lang="en-US" sz="1350" b="1" err="1">
                <a:solidFill>
                  <a:srgbClr val="555555"/>
                </a:solidFill>
                <a:latin typeface="Verdana"/>
                <a:ea typeface="Verdana"/>
                <a:cs typeface="Verdana"/>
                <a:sym typeface="Verdana"/>
              </a:rPr>
              <a:t>get_ray</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uv+delta</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color(r);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a:t>
            </a:r>
            <a:r>
              <a:rPr lang="en-US" sz="1350" b="1" err="1">
                <a:solidFill>
                  <a:srgbClr val="555555"/>
                </a:solidFill>
                <a:latin typeface="Verdana"/>
                <a:ea typeface="Verdana"/>
                <a:cs typeface="Verdana"/>
                <a:sym typeface="Verdana"/>
              </a:rPr>
              <a:t>samples_per_pixel</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gamma = 2.0;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pow(col, vec3(1.0/gamma));</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fragColor</a:t>
            </a:r>
            <a:r>
              <a:rPr lang="en-US" sz="1350" b="1">
                <a:solidFill>
                  <a:srgbClr val="555555"/>
                </a:solidFill>
                <a:latin typeface="Verdana"/>
                <a:ea typeface="Verdana"/>
                <a:cs typeface="Verdana"/>
                <a:sym typeface="Verdana"/>
              </a:rPr>
              <a:t> = vec4(col,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p:txBody>
      </p:sp>
      <p:sp>
        <p:nvSpPr>
          <p:cNvPr id="234" name="Google Shape;234;gfae391e9fa_0_1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53</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ae391e9fa_0_2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ae391e9fa_0_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fae391e9fa_0_2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54</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ae391e9fa_0_2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fae391e9fa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70" name="Google Shape;270;gfae391e9fa_0_2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56</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57</a:t>
            </a:fld>
            <a:endParaRPr/>
          </a:p>
        </p:txBody>
      </p:sp>
    </p:spTree>
    <p:extLst>
      <p:ext uri="{BB962C8B-B14F-4D97-AF65-F5344CB8AC3E}">
        <p14:creationId xmlns:p14="http://schemas.microsoft.com/office/powerpoint/2010/main" val="2245033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68d906cc6_0_8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68d906cc6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Tipos</a:t>
            </a:r>
            <a:r>
              <a:rPr lang="en-US" dirty="0"/>
              <a:t> de </a:t>
            </a:r>
            <a:r>
              <a:rPr lang="en-US" dirty="0" err="1"/>
              <a:t>Materias</a:t>
            </a:r>
            <a:r>
              <a:rPr lang="en-US" dirty="0"/>
              <a:t> </a:t>
            </a:r>
            <a:r>
              <a:rPr lang="en-US" dirty="0" err="1"/>
              <a:t>implementados</a:t>
            </a:r>
            <a:endParaRPr lang="en-US" dirty="0"/>
          </a:p>
          <a:p>
            <a:pPr marL="0" lvl="0" indent="0" algn="l" rtl="0">
              <a:spcBef>
                <a:spcPts val="0"/>
              </a:spcBef>
              <a:spcAft>
                <a:spcPts val="0"/>
              </a:spcAft>
              <a:buNone/>
            </a:pPr>
            <a:r>
              <a:rPr lang="en-US" dirty="0"/>
              <a:t>#define </a:t>
            </a:r>
            <a:r>
              <a:rPr lang="en-US" dirty="0" err="1"/>
              <a:t>lambertian</a:t>
            </a:r>
            <a:r>
              <a:rPr lang="en-US" dirty="0"/>
              <a:t> 0</a:t>
            </a:r>
          </a:p>
          <a:p>
            <a:pPr marL="0" lvl="0" indent="0" algn="l" rtl="0">
              <a:spcBef>
                <a:spcPts val="0"/>
              </a:spcBef>
              <a:spcAft>
                <a:spcPts val="0"/>
              </a:spcAft>
              <a:buNone/>
            </a:pPr>
            <a:r>
              <a:rPr lang="en-US" dirty="0"/>
              <a:t>#define metal 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Definições</a:t>
            </a:r>
            <a:r>
              <a:rPr lang="en-US" dirty="0"/>
              <a:t> de material dos </a:t>
            </a:r>
            <a:r>
              <a:rPr lang="en-US" dirty="0" err="1"/>
              <a:t>objetos</a:t>
            </a:r>
            <a:endParaRPr lang="en-US" dirty="0"/>
          </a:p>
          <a:p>
            <a:pPr marL="0" lvl="0" indent="0" algn="l" rtl="0">
              <a:spcBef>
                <a:spcPts val="0"/>
              </a:spcBef>
              <a:spcAft>
                <a:spcPts val="0"/>
              </a:spcAft>
              <a:buNone/>
            </a:pPr>
            <a:r>
              <a:rPr lang="en-US" dirty="0"/>
              <a:t>struct Material {</a:t>
            </a:r>
          </a:p>
          <a:p>
            <a:pPr marL="0" lvl="0" indent="0" algn="l" rtl="0">
              <a:spcBef>
                <a:spcPts val="0"/>
              </a:spcBef>
              <a:spcAft>
                <a:spcPts val="0"/>
              </a:spcAft>
              <a:buNone/>
            </a:pPr>
            <a:r>
              <a:rPr lang="en-US" dirty="0"/>
              <a:t>  vec3 albedo; // </a:t>
            </a:r>
            <a:r>
              <a:rPr lang="en-US" dirty="0" err="1"/>
              <a:t>na</a:t>
            </a:r>
            <a:r>
              <a:rPr lang="en-US" dirty="0"/>
              <a:t> </a:t>
            </a:r>
            <a:r>
              <a:rPr lang="en-US" dirty="0" err="1"/>
              <a:t>prática</a:t>
            </a:r>
            <a:r>
              <a:rPr lang="en-US" dirty="0"/>
              <a:t> a </a:t>
            </a:r>
            <a:r>
              <a:rPr lang="en-US" dirty="0" err="1"/>
              <a:t>cor</a:t>
            </a:r>
            <a:r>
              <a:rPr lang="en-US" dirty="0"/>
              <a:t> do </a:t>
            </a:r>
            <a:r>
              <a:rPr lang="en-US" dirty="0" err="1"/>
              <a:t>objeto</a:t>
            </a:r>
            <a:endParaRPr lang="en-US" dirty="0"/>
          </a:p>
          <a:p>
            <a:pPr marL="0" lvl="0" indent="0" algn="l" rtl="0">
              <a:spcBef>
                <a:spcPts val="0"/>
              </a:spcBef>
              <a:spcAft>
                <a:spcPts val="0"/>
              </a:spcAft>
              <a:buNone/>
            </a:pPr>
            <a:r>
              <a:rPr lang="en-US" dirty="0"/>
              <a:t>  int type; // </a:t>
            </a:r>
            <a:r>
              <a:rPr lang="en-US" dirty="0" err="1"/>
              <a:t>tipo</a:t>
            </a:r>
            <a:r>
              <a:rPr lang="en-US" dirty="0"/>
              <a:t> (</a:t>
            </a:r>
            <a:r>
              <a:rPr lang="en-US" dirty="0" err="1"/>
              <a:t>lambertiam</a:t>
            </a:r>
            <a:r>
              <a:rPr lang="en-US" dirty="0"/>
              <a:t> </a:t>
            </a:r>
            <a:r>
              <a:rPr lang="en-US" dirty="0" err="1"/>
              <a:t>ou</a:t>
            </a:r>
            <a:r>
              <a:rPr lang="en-US" dirty="0"/>
              <a:t> metal)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Raio</a:t>
            </a:r>
            <a:r>
              <a:rPr lang="en-US" dirty="0"/>
              <a:t> </a:t>
            </a:r>
            <a:r>
              <a:rPr lang="en-US" dirty="0" err="1"/>
              <a:t>lançado</a:t>
            </a:r>
            <a:r>
              <a:rPr lang="en-US" dirty="0"/>
              <a:t> </a:t>
            </a:r>
            <a:r>
              <a:rPr lang="en-US" dirty="0" err="1"/>
              <a:t>diretamente</a:t>
            </a:r>
            <a:r>
              <a:rPr lang="en-US" dirty="0"/>
              <a:t> </a:t>
            </a:r>
            <a:r>
              <a:rPr lang="en-US" dirty="0" err="1"/>
              <a:t>ou</a:t>
            </a:r>
            <a:r>
              <a:rPr lang="en-US" dirty="0"/>
              <a:t> </a:t>
            </a:r>
            <a:r>
              <a:rPr lang="en-US" dirty="0" err="1"/>
              <a:t>refletido</a:t>
            </a:r>
            <a:endParaRPr lang="en-US" dirty="0"/>
          </a:p>
          <a:p>
            <a:pPr marL="0" lvl="0" indent="0" algn="l" rtl="0">
              <a:spcBef>
                <a:spcPts val="0"/>
              </a:spcBef>
              <a:spcAft>
                <a:spcPts val="0"/>
              </a:spcAft>
              <a:buNone/>
            </a:pPr>
            <a:r>
              <a:rPr lang="en-US" dirty="0"/>
              <a:t>struct Ray {</a:t>
            </a:r>
          </a:p>
          <a:p>
            <a:pPr marL="0" lvl="0" indent="0" algn="l" rtl="0">
              <a:spcBef>
                <a:spcPts val="0"/>
              </a:spcBef>
              <a:spcAft>
                <a:spcPts val="0"/>
              </a:spcAft>
              <a:buNone/>
            </a:pPr>
            <a:r>
              <a:rPr lang="en-US" dirty="0"/>
              <a:t>  vec3 origin, direction;</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Estrutura</a:t>
            </a:r>
            <a:r>
              <a:rPr lang="en-US" dirty="0"/>
              <a:t> para </a:t>
            </a:r>
            <a:r>
              <a:rPr lang="en-US" dirty="0" err="1"/>
              <a:t>controle</a:t>
            </a:r>
            <a:r>
              <a:rPr lang="en-US" dirty="0"/>
              <a:t> de </a:t>
            </a:r>
            <a:r>
              <a:rPr lang="en-US" dirty="0" err="1"/>
              <a:t>colisões</a:t>
            </a:r>
            <a:r>
              <a:rPr lang="en-US" dirty="0"/>
              <a:t> de </a:t>
            </a:r>
            <a:r>
              <a:rPr lang="en-US" dirty="0" err="1"/>
              <a:t>raios</a:t>
            </a:r>
            <a:endParaRPr lang="en-US" dirty="0"/>
          </a:p>
          <a:p>
            <a:pPr marL="0" lvl="0" indent="0" algn="l" rtl="0">
              <a:spcBef>
                <a:spcPts val="0"/>
              </a:spcBef>
              <a:spcAft>
                <a:spcPts val="0"/>
              </a:spcAft>
              <a:buNone/>
            </a:pPr>
            <a:r>
              <a:rPr lang="en-US" dirty="0"/>
              <a:t>struct </a:t>
            </a:r>
            <a:r>
              <a:rPr lang="en-US" dirty="0" err="1"/>
              <a:t>hit_record</a:t>
            </a:r>
            <a:r>
              <a:rPr lang="en-US" dirty="0"/>
              <a:t> {</a:t>
            </a:r>
          </a:p>
          <a:p>
            <a:pPr marL="0" lvl="0" indent="0" algn="l" rtl="0">
              <a:spcBef>
                <a:spcPts val="0"/>
              </a:spcBef>
              <a:spcAft>
                <a:spcPts val="0"/>
              </a:spcAft>
              <a:buNone/>
            </a:pPr>
            <a:r>
              <a:rPr lang="en-US" dirty="0"/>
              <a:t>  float t;</a:t>
            </a:r>
          </a:p>
          <a:p>
            <a:pPr marL="0" lvl="0" indent="0" algn="l" rtl="0">
              <a:spcBef>
                <a:spcPts val="0"/>
              </a:spcBef>
              <a:spcAft>
                <a:spcPts val="0"/>
              </a:spcAft>
              <a:buNone/>
            </a:pPr>
            <a:r>
              <a:rPr lang="en-US" dirty="0"/>
              <a:t>  vec3 p, normal;</a:t>
            </a:r>
          </a:p>
          <a:p>
            <a:pPr marL="0" lvl="0" indent="0" algn="l" rtl="0">
              <a:spcBef>
                <a:spcPts val="0"/>
              </a:spcBef>
              <a:spcAft>
                <a:spcPts val="0"/>
              </a:spcAft>
              <a:buNone/>
            </a:pPr>
            <a:r>
              <a:rPr lang="en-US" dirty="0"/>
              <a:t>  Material mat;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Definições</a:t>
            </a:r>
            <a:r>
              <a:rPr lang="en-US" dirty="0"/>
              <a:t> para </a:t>
            </a:r>
            <a:r>
              <a:rPr lang="en-US" dirty="0" err="1"/>
              <a:t>esferas</a:t>
            </a:r>
            <a:endParaRPr lang="en-US" dirty="0"/>
          </a:p>
          <a:p>
            <a:pPr marL="0" lvl="0" indent="0" algn="l" rtl="0">
              <a:spcBef>
                <a:spcPts val="0"/>
              </a:spcBef>
              <a:spcAft>
                <a:spcPts val="0"/>
              </a:spcAft>
              <a:buNone/>
            </a:pPr>
            <a:r>
              <a:rPr lang="en-US" dirty="0"/>
              <a:t>struct Sphere {</a:t>
            </a:r>
          </a:p>
          <a:p>
            <a:pPr marL="0" lvl="0" indent="0" algn="l" rtl="0">
              <a:spcBef>
                <a:spcPts val="0"/>
              </a:spcBef>
              <a:spcAft>
                <a:spcPts val="0"/>
              </a:spcAft>
              <a:buNone/>
            </a:pPr>
            <a:r>
              <a:rPr lang="en-US" dirty="0"/>
              <a:t>  vec3 center;</a:t>
            </a:r>
          </a:p>
          <a:p>
            <a:pPr marL="0" lvl="0" indent="0" algn="l" rtl="0">
              <a:spcBef>
                <a:spcPts val="0"/>
              </a:spcBef>
              <a:spcAft>
                <a:spcPts val="0"/>
              </a:spcAft>
              <a:buNone/>
            </a:pPr>
            <a:r>
              <a:rPr lang="en-US" dirty="0"/>
              <a:t>  float radius;</a:t>
            </a:r>
          </a:p>
          <a:p>
            <a:pPr marL="0" lvl="0" indent="0" algn="l" rtl="0">
              <a:spcBef>
                <a:spcPts val="0"/>
              </a:spcBef>
              <a:spcAft>
                <a:spcPts val="0"/>
              </a:spcAft>
              <a:buNone/>
            </a:pPr>
            <a:r>
              <a:rPr lang="en-US" dirty="0"/>
              <a:t>  Material mat;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Rotinas</a:t>
            </a:r>
            <a:r>
              <a:rPr lang="en-US" dirty="0"/>
              <a:t> para </a:t>
            </a:r>
            <a:r>
              <a:rPr lang="en-US" dirty="0" err="1"/>
              <a:t>números</a:t>
            </a:r>
            <a:r>
              <a:rPr lang="en-US" dirty="0"/>
              <a:t> </a:t>
            </a:r>
            <a:r>
              <a:rPr lang="en-US" dirty="0" err="1"/>
              <a:t>aleatórios</a:t>
            </a:r>
            <a:endParaRPr lang="en-US" dirty="0"/>
          </a:p>
          <a:p>
            <a:pPr marL="0" lvl="0" indent="0" algn="l" rtl="0">
              <a:spcBef>
                <a:spcPts val="0"/>
              </a:spcBef>
              <a:spcAft>
                <a:spcPts val="0"/>
              </a:spcAft>
              <a:buNone/>
            </a:pPr>
            <a:r>
              <a:rPr lang="en-US" dirty="0"/>
              <a:t>vec3 </a:t>
            </a:r>
            <a:r>
              <a:rPr lang="en-US" dirty="0" err="1"/>
              <a:t>frand</a:t>
            </a:r>
            <a:r>
              <a:rPr lang="en-US" dirty="0"/>
              <a:t>;</a:t>
            </a:r>
          </a:p>
          <a:p>
            <a:pPr marL="0" lvl="0" indent="0" algn="l" rtl="0">
              <a:spcBef>
                <a:spcPts val="0"/>
              </a:spcBef>
              <a:spcAft>
                <a:spcPts val="0"/>
              </a:spcAft>
              <a:buNone/>
            </a:pPr>
            <a:r>
              <a:rPr lang="en-US" dirty="0"/>
              <a:t>vec3 rand = vec3(0.5, 0.5, 0.5);</a:t>
            </a:r>
          </a:p>
          <a:p>
            <a:pPr marL="0" lvl="0" indent="0" algn="l" rtl="0">
              <a:spcBef>
                <a:spcPts val="0"/>
              </a:spcBef>
              <a:spcAft>
                <a:spcPts val="0"/>
              </a:spcAft>
              <a:buNone/>
            </a:pPr>
            <a:r>
              <a:rPr lang="en-US" dirty="0"/>
              <a:t>vec2 rand2(){ </a:t>
            </a:r>
          </a:p>
          <a:p>
            <a:pPr marL="0" lvl="0" indent="0" algn="l" rtl="0">
              <a:spcBef>
                <a:spcPts val="0"/>
              </a:spcBef>
              <a:spcAft>
                <a:spcPts val="0"/>
              </a:spcAft>
              <a:buNone/>
            </a:pPr>
            <a:r>
              <a:rPr lang="en-US" dirty="0"/>
              <a:t>  vec3 rand = vec3(</a:t>
            </a:r>
          </a:p>
          <a:p>
            <a:pPr marL="0" lvl="0" indent="0" algn="l" rtl="0">
              <a:spcBef>
                <a:spcPts val="0"/>
              </a:spcBef>
              <a:spcAft>
                <a:spcPts val="0"/>
              </a:spcAft>
              <a:buNone/>
            </a:pPr>
            <a:r>
              <a:rPr lang="en-US" dirty="0"/>
              <a:t>    mod(</a:t>
            </a:r>
            <a:r>
              <a:rPr lang="en-US" dirty="0" err="1"/>
              <a:t>rand.y</a:t>
            </a:r>
            <a:r>
              <a:rPr lang="en-US" dirty="0"/>
              <a:t>*(195.1*frand.z+371.2*frand.x+508.3*</a:t>
            </a:r>
            <a:r>
              <a:rPr lang="en-US" dirty="0" err="1"/>
              <a:t>frand.y</a:t>
            </a:r>
            <a:r>
              <a:rPr lang="en-US" dirty="0"/>
              <a:t>), 1.0),</a:t>
            </a:r>
          </a:p>
          <a:p>
            <a:pPr marL="0" lvl="0" indent="0" algn="l" rtl="0">
              <a:spcBef>
                <a:spcPts val="0"/>
              </a:spcBef>
              <a:spcAft>
                <a:spcPts val="0"/>
              </a:spcAft>
              <a:buNone/>
            </a:pPr>
            <a:r>
              <a:rPr lang="en-US" dirty="0"/>
              <a:t>    mod(</a:t>
            </a:r>
            <a:r>
              <a:rPr lang="en-US" dirty="0" err="1"/>
              <a:t>rand.x</a:t>
            </a:r>
            <a:r>
              <a:rPr lang="en-US" dirty="0"/>
              <a:t>*(573.9*frand.z+736.4*frand.y+914.5*</a:t>
            </a:r>
            <a:r>
              <a:rPr lang="en-US" dirty="0" err="1"/>
              <a:t>frand.x</a:t>
            </a:r>
            <a:r>
              <a:rPr lang="en-US" dirty="0"/>
              <a:t>), 1.0),</a:t>
            </a:r>
          </a:p>
          <a:p>
            <a:pPr marL="0" lvl="0" indent="0" algn="l" rtl="0">
              <a:spcBef>
                <a:spcPts val="0"/>
              </a:spcBef>
              <a:spcAft>
                <a:spcPts val="0"/>
              </a:spcAft>
              <a:buNone/>
            </a:pPr>
            <a:r>
              <a:rPr lang="en-US" dirty="0"/>
              <a:t>    </a:t>
            </a:r>
            <a:r>
              <a:rPr lang="en-US" dirty="0" err="1"/>
              <a:t>rand.z</a:t>
            </a: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fract</a:t>
            </a:r>
            <a:r>
              <a:rPr lang="en-US" dirty="0"/>
              <a:t>(rand).xy-0.5;</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random_in_unit_sphere</a:t>
            </a:r>
            <a:r>
              <a:rPr lang="en-US" dirty="0"/>
              <a:t>(){ </a:t>
            </a:r>
          </a:p>
          <a:p>
            <a:pPr marL="0" lvl="0" indent="0" algn="l" rtl="0">
              <a:spcBef>
                <a:spcPts val="0"/>
              </a:spcBef>
              <a:spcAft>
                <a:spcPts val="0"/>
              </a:spcAft>
              <a:buNone/>
            </a:pPr>
            <a:r>
              <a:rPr lang="en-US" dirty="0"/>
              <a:t>  rand = vec3(</a:t>
            </a:r>
          </a:p>
          <a:p>
            <a:pPr marL="0" lvl="0" indent="0" algn="l" rtl="0">
              <a:spcBef>
                <a:spcPts val="0"/>
              </a:spcBef>
              <a:spcAft>
                <a:spcPts val="0"/>
              </a:spcAft>
              <a:buNone/>
            </a:pPr>
            <a:r>
              <a:rPr lang="en-US" dirty="0"/>
              <a:t>    mod(</a:t>
            </a:r>
            <a:r>
              <a:rPr lang="en-US" dirty="0" err="1"/>
              <a:t>rand.z</a:t>
            </a:r>
            <a:r>
              <a:rPr lang="en-US" dirty="0"/>
              <a:t>*((57.1*</a:t>
            </a:r>
            <a:r>
              <a:rPr lang="en-US" dirty="0" err="1"/>
              <a:t>frand.z</a:t>
            </a:r>
            <a:r>
              <a:rPr lang="en-US" dirty="0"/>
              <a:t>)+(57.1*</a:t>
            </a:r>
            <a:r>
              <a:rPr lang="en-US" dirty="0" err="1"/>
              <a:t>frand.x</a:t>
            </a:r>
            <a:r>
              <a:rPr lang="en-US" dirty="0"/>
              <a:t>)+(759.7*</a:t>
            </a:r>
            <a:r>
              <a:rPr lang="en-US" dirty="0" err="1"/>
              <a:t>frand.y</a:t>
            </a:r>
            <a:r>
              <a:rPr lang="en-US" dirty="0"/>
              <a:t>))*3.83,2.0),</a:t>
            </a:r>
          </a:p>
          <a:p>
            <a:pPr marL="0" lvl="0" indent="0" algn="l" rtl="0">
              <a:spcBef>
                <a:spcPts val="0"/>
              </a:spcBef>
              <a:spcAft>
                <a:spcPts val="0"/>
              </a:spcAft>
              <a:buNone/>
            </a:pPr>
            <a:r>
              <a:rPr lang="en-US" dirty="0"/>
              <a:t>    mod(</a:t>
            </a:r>
            <a:r>
              <a:rPr lang="en-US" dirty="0" err="1"/>
              <a:t>rand.x</a:t>
            </a:r>
            <a:r>
              <a:rPr lang="en-US" dirty="0"/>
              <a:t>*((41.1*</a:t>
            </a:r>
            <a:r>
              <a:rPr lang="en-US" dirty="0" err="1"/>
              <a:t>frand.z</a:t>
            </a:r>
            <a:r>
              <a:rPr lang="en-US" dirty="0"/>
              <a:t>)+(65.7*</a:t>
            </a:r>
            <a:r>
              <a:rPr lang="en-US" dirty="0" err="1"/>
              <a:t>frand.x</a:t>
            </a:r>
            <a:r>
              <a:rPr lang="en-US" dirty="0"/>
              <a:t>)+(621.9*</a:t>
            </a:r>
            <a:r>
              <a:rPr lang="en-US" dirty="0" err="1"/>
              <a:t>frand.y</a:t>
            </a:r>
            <a:r>
              <a:rPr lang="en-US" dirty="0"/>
              <a:t>))*1.57,2.0),</a:t>
            </a:r>
          </a:p>
          <a:p>
            <a:pPr marL="0" lvl="0" indent="0" algn="l" rtl="0">
              <a:spcBef>
                <a:spcPts val="0"/>
              </a:spcBef>
              <a:spcAft>
                <a:spcPts val="0"/>
              </a:spcAft>
              <a:buNone/>
            </a:pPr>
            <a:r>
              <a:rPr lang="en-US" dirty="0"/>
              <a:t>    mod(</a:t>
            </a:r>
            <a:r>
              <a:rPr lang="en-US" dirty="0" err="1"/>
              <a:t>rand.y</a:t>
            </a:r>
            <a:r>
              <a:rPr lang="en-US" dirty="0"/>
              <a:t>*((33.1*</a:t>
            </a:r>
            <a:r>
              <a:rPr lang="en-US" dirty="0" err="1"/>
              <a:t>frand.z</a:t>
            </a:r>
            <a:r>
              <a:rPr lang="en-US" dirty="0"/>
              <a:t>)+(45.3*</a:t>
            </a:r>
            <a:r>
              <a:rPr lang="en-US" dirty="0" err="1"/>
              <a:t>frand.x</a:t>
            </a:r>
            <a:r>
              <a:rPr lang="en-US" dirty="0"/>
              <a:t>)+(557.2*</a:t>
            </a:r>
            <a:r>
              <a:rPr lang="en-US" dirty="0" err="1"/>
              <a:t>frand.y</a:t>
            </a:r>
            <a:r>
              <a:rPr lang="en-US" dirty="0"/>
              <a:t>))*2.34,2.0)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(rand-vec3(1.0));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random_unit_vector</a:t>
            </a:r>
            <a:r>
              <a:rPr lang="en-US" dirty="0"/>
              <a:t>() {</a:t>
            </a:r>
          </a:p>
          <a:p>
            <a:pPr marL="0" lvl="0" indent="0" algn="l" rtl="0">
              <a:spcBef>
                <a:spcPts val="0"/>
              </a:spcBef>
              <a:spcAft>
                <a:spcPts val="0"/>
              </a:spcAft>
              <a:buNone/>
            </a:pPr>
            <a:r>
              <a:rPr lang="en-US" dirty="0"/>
              <a:t>    return (normalize(</a:t>
            </a:r>
            <a:r>
              <a:rPr lang="en-US" dirty="0" err="1"/>
              <a:t>random_in_unit_sphere</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random_in_hemisphere</a:t>
            </a:r>
            <a:r>
              <a:rPr lang="en-US" dirty="0"/>
              <a:t>(vec3 normal) {</a:t>
            </a:r>
          </a:p>
          <a:p>
            <a:pPr marL="0" lvl="0" indent="0" algn="l" rtl="0">
              <a:spcBef>
                <a:spcPts val="0"/>
              </a:spcBef>
              <a:spcAft>
                <a:spcPts val="0"/>
              </a:spcAft>
              <a:buNone/>
            </a:pPr>
            <a:r>
              <a:rPr lang="en-US" dirty="0"/>
              <a:t>    vec3 </a:t>
            </a:r>
            <a:r>
              <a:rPr lang="en-US" dirty="0" err="1"/>
              <a:t>in_unit_sphere</a:t>
            </a:r>
            <a:r>
              <a:rPr lang="en-US" dirty="0"/>
              <a:t> = </a:t>
            </a:r>
            <a:r>
              <a:rPr lang="en-US" dirty="0" err="1"/>
              <a:t>random_in_unit_sphere</a:t>
            </a:r>
            <a:r>
              <a:rPr lang="en-US" dirty="0"/>
              <a:t>();</a:t>
            </a:r>
          </a:p>
          <a:p>
            <a:pPr marL="0" lvl="0" indent="0" algn="l" rtl="0">
              <a:spcBef>
                <a:spcPts val="0"/>
              </a:spcBef>
              <a:spcAft>
                <a:spcPts val="0"/>
              </a:spcAft>
              <a:buNone/>
            </a:pPr>
            <a:r>
              <a:rPr lang="en-US" dirty="0"/>
              <a:t>    if (dot(</a:t>
            </a:r>
            <a:r>
              <a:rPr lang="en-US" dirty="0" err="1"/>
              <a:t>in_unit_sphere</a:t>
            </a:r>
            <a:r>
              <a:rPr lang="en-US" dirty="0"/>
              <a:t>, normal) &gt; 0.0) // In the same hemisphere as the normal</a:t>
            </a:r>
          </a:p>
          <a:p>
            <a:pPr marL="0" lvl="0" indent="0" algn="l" rtl="0">
              <a:spcBef>
                <a:spcPts val="0"/>
              </a:spcBef>
              <a:spcAft>
                <a:spcPts val="0"/>
              </a:spcAft>
              <a:buNone/>
            </a:pPr>
            <a:r>
              <a:rPr lang="en-US" dirty="0"/>
              <a:t>        return </a:t>
            </a:r>
            <a:r>
              <a:rPr lang="en-US" dirty="0" err="1"/>
              <a:t>in_unit_sphere</a:t>
            </a:r>
            <a:r>
              <a:rPr lang="en-US" dirty="0"/>
              <a:t>;</a:t>
            </a:r>
          </a:p>
          <a:p>
            <a:pPr marL="0" lvl="0" indent="0" algn="l" rtl="0">
              <a:spcBef>
                <a:spcPts val="0"/>
              </a:spcBef>
              <a:spcAft>
                <a:spcPts val="0"/>
              </a:spcAft>
              <a:buNone/>
            </a:pPr>
            <a:r>
              <a:rPr lang="en-US" dirty="0"/>
              <a:t>    else</a:t>
            </a:r>
          </a:p>
          <a:p>
            <a:pPr marL="0" lvl="0" indent="0" algn="l" rtl="0">
              <a:spcBef>
                <a:spcPts val="0"/>
              </a:spcBef>
              <a:spcAft>
                <a:spcPts val="0"/>
              </a:spcAft>
              <a:buNone/>
            </a:pPr>
            <a:r>
              <a:rPr lang="en-US" dirty="0"/>
              <a:t>        return -</a:t>
            </a:r>
            <a:r>
              <a:rPr lang="en-US" dirty="0" err="1"/>
              <a:t>in_unit_sphere</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Verifica</a:t>
            </a:r>
            <a:r>
              <a:rPr lang="en-US" dirty="0"/>
              <a:t> se um </a:t>
            </a:r>
            <a:r>
              <a:rPr lang="en-US" dirty="0" err="1"/>
              <a:t>vetor</a:t>
            </a:r>
            <a:r>
              <a:rPr lang="en-US" dirty="0"/>
              <a:t> </a:t>
            </a:r>
            <a:r>
              <a:rPr lang="en-US" dirty="0" err="1"/>
              <a:t>ter</a:t>
            </a:r>
            <a:r>
              <a:rPr lang="en-US" dirty="0"/>
              <a:t> </a:t>
            </a:r>
            <a:r>
              <a:rPr lang="en-US" dirty="0" err="1"/>
              <a:t>todas</a:t>
            </a:r>
            <a:r>
              <a:rPr lang="en-US" dirty="0"/>
              <a:t> </a:t>
            </a:r>
            <a:r>
              <a:rPr lang="en-US" dirty="0" err="1"/>
              <a:t>suas</a:t>
            </a:r>
            <a:r>
              <a:rPr lang="en-US" dirty="0"/>
              <a:t> </a:t>
            </a:r>
            <a:r>
              <a:rPr lang="en-US" dirty="0" err="1"/>
              <a:t>coordenadas</a:t>
            </a:r>
            <a:r>
              <a:rPr lang="en-US" dirty="0"/>
              <a:t> </a:t>
            </a:r>
            <a:r>
              <a:rPr lang="en-US" dirty="0" err="1"/>
              <a:t>muito</a:t>
            </a:r>
            <a:r>
              <a:rPr lang="en-US" dirty="0"/>
              <a:t> </a:t>
            </a:r>
            <a:r>
              <a:rPr lang="en-US" dirty="0" err="1"/>
              <a:t>pequenas</a:t>
            </a:r>
            <a:endParaRPr lang="en-US" dirty="0"/>
          </a:p>
          <a:p>
            <a:pPr marL="0" lvl="0" indent="0" algn="l" rtl="0">
              <a:spcBef>
                <a:spcPts val="0"/>
              </a:spcBef>
              <a:spcAft>
                <a:spcPts val="0"/>
              </a:spcAft>
              <a:buNone/>
            </a:pPr>
            <a:r>
              <a:rPr lang="en-US" dirty="0"/>
              <a:t>bool </a:t>
            </a:r>
            <a:r>
              <a:rPr lang="en-US" dirty="0" err="1"/>
              <a:t>near_zero</a:t>
            </a:r>
            <a:r>
              <a:rPr lang="en-US" dirty="0"/>
              <a:t>(vec3 e) {</a:t>
            </a:r>
          </a:p>
          <a:p>
            <a:pPr marL="0" lvl="0" indent="0" algn="l" rtl="0">
              <a:spcBef>
                <a:spcPts val="0"/>
              </a:spcBef>
              <a:spcAft>
                <a:spcPts val="0"/>
              </a:spcAft>
              <a:buNone/>
            </a:pPr>
            <a:r>
              <a:rPr lang="en-US" dirty="0"/>
              <a:t>  float s = 1e-8;</a:t>
            </a:r>
          </a:p>
          <a:p>
            <a:pPr marL="0" lvl="0" indent="0" algn="l" rtl="0">
              <a:spcBef>
                <a:spcPts val="0"/>
              </a:spcBef>
              <a:spcAft>
                <a:spcPts val="0"/>
              </a:spcAft>
              <a:buNone/>
            </a:pPr>
            <a:r>
              <a:rPr lang="en-US" dirty="0"/>
              <a:t>  return (abs(e[0]) &lt; s) &amp;&amp; (abs(e[1]) &lt; s) &amp;&amp; (abs(e[2]) &lt; s);</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Retornando</a:t>
            </a:r>
            <a:r>
              <a:rPr lang="en-US" dirty="0"/>
              <a:t> o </a:t>
            </a:r>
            <a:r>
              <a:rPr lang="en-US" dirty="0" err="1"/>
              <a:t>ponto</a:t>
            </a:r>
            <a:r>
              <a:rPr lang="en-US" dirty="0"/>
              <a:t> </a:t>
            </a:r>
            <a:r>
              <a:rPr lang="en-US" dirty="0" err="1"/>
              <a:t>em</a:t>
            </a:r>
            <a:r>
              <a:rPr lang="en-US" dirty="0"/>
              <a:t> um t de </a:t>
            </a:r>
            <a:r>
              <a:rPr lang="en-US" dirty="0" err="1"/>
              <a:t>raio</a:t>
            </a:r>
            <a:endParaRPr lang="en-US" dirty="0"/>
          </a:p>
          <a:p>
            <a:pPr marL="0" lvl="0" indent="0" algn="l" rtl="0">
              <a:spcBef>
                <a:spcPts val="0"/>
              </a:spcBef>
              <a:spcAft>
                <a:spcPts val="0"/>
              </a:spcAft>
              <a:buNone/>
            </a:pPr>
            <a:r>
              <a:rPr lang="en-US" dirty="0"/>
              <a:t>vec3 </a:t>
            </a:r>
            <a:r>
              <a:rPr lang="en-US" dirty="0" err="1"/>
              <a:t>point_at_parameter</a:t>
            </a:r>
            <a:r>
              <a:rPr lang="en-US" dirty="0"/>
              <a:t>(Ray r, float t) {</a:t>
            </a:r>
          </a:p>
          <a:p>
            <a:pPr marL="0" lvl="0" indent="0" algn="l" rtl="0">
              <a:spcBef>
                <a:spcPts val="0"/>
              </a:spcBef>
              <a:spcAft>
                <a:spcPts val="0"/>
              </a:spcAft>
              <a:buNone/>
            </a:pPr>
            <a:r>
              <a:rPr lang="en-US" dirty="0"/>
              <a:t>  return(</a:t>
            </a:r>
            <a:r>
              <a:rPr lang="en-US" dirty="0" err="1"/>
              <a:t>r.origin</a:t>
            </a:r>
            <a:r>
              <a:rPr lang="en-US" dirty="0"/>
              <a:t> + t*</a:t>
            </a:r>
            <a:r>
              <a:rPr lang="en-US" dirty="0" err="1"/>
              <a:t>r.direction</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Verificando</a:t>
            </a:r>
            <a:r>
              <a:rPr lang="en-US" dirty="0"/>
              <a:t> o </a:t>
            </a:r>
            <a:r>
              <a:rPr lang="en-US" dirty="0" err="1"/>
              <a:t>lado</a:t>
            </a:r>
            <a:r>
              <a:rPr lang="en-US" dirty="0"/>
              <a:t> da face </a:t>
            </a:r>
            <a:r>
              <a:rPr lang="en-US" dirty="0" err="1"/>
              <a:t>correto</a:t>
            </a:r>
            <a:endParaRPr lang="en-US" dirty="0"/>
          </a:p>
          <a:p>
            <a:pPr marL="0" lvl="0" indent="0" algn="l" rtl="0">
              <a:spcBef>
                <a:spcPts val="0"/>
              </a:spcBef>
              <a:spcAft>
                <a:spcPts val="0"/>
              </a:spcAft>
              <a:buNone/>
            </a:pPr>
            <a:r>
              <a:rPr lang="en-US" dirty="0"/>
              <a:t>vec3 </a:t>
            </a:r>
            <a:r>
              <a:rPr lang="en-US" dirty="0" err="1"/>
              <a:t>set_face_normal</a:t>
            </a:r>
            <a:r>
              <a:rPr lang="en-US" dirty="0"/>
              <a:t>(Ray r, vec3 </a:t>
            </a:r>
            <a:r>
              <a:rPr lang="en-US" dirty="0" err="1"/>
              <a:t>outward_normal</a:t>
            </a:r>
            <a:r>
              <a:rPr lang="en-US" dirty="0"/>
              <a:t>) {</a:t>
            </a:r>
          </a:p>
          <a:p>
            <a:pPr marL="0" lvl="0" indent="0" algn="l" rtl="0">
              <a:spcBef>
                <a:spcPts val="0"/>
              </a:spcBef>
              <a:spcAft>
                <a:spcPts val="0"/>
              </a:spcAft>
              <a:buNone/>
            </a:pPr>
            <a:r>
              <a:rPr lang="en-US" dirty="0"/>
              <a:t>    bool </a:t>
            </a:r>
            <a:r>
              <a:rPr lang="en-US" dirty="0" err="1"/>
              <a:t>front_face</a:t>
            </a:r>
            <a:r>
              <a:rPr lang="en-US" dirty="0"/>
              <a:t> = dot(</a:t>
            </a:r>
            <a:r>
              <a:rPr lang="en-US" dirty="0" err="1"/>
              <a:t>r.direction</a:t>
            </a:r>
            <a:r>
              <a:rPr lang="en-US" dirty="0"/>
              <a:t>, </a:t>
            </a:r>
            <a:r>
              <a:rPr lang="en-US" dirty="0" err="1"/>
              <a:t>outward_normal</a:t>
            </a:r>
            <a:r>
              <a:rPr lang="en-US" dirty="0"/>
              <a:t>) &lt; 0.0;</a:t>
            </a:r>
          </a:p>
          <a:p>
            <a:pPr marL="0" lvl="0" indent="0" algn="l" rtl="0">
              <a:spcBef>
                <a:spcPts val="0"/>
              </a:spcBef>
              <a:spcAft>
                <a:spcPts val="0"/>
              </a:spcAft>
              <a:buNone/>
            </a:pPr>
            <a:r>
              <a:rPr lang="en-US" dirty="0"/>
              <a:t>    return </a:t>
            </a:r>
            <a:r>
              <a:rPr lang="en-US" dirty="0" err="1"/>
              <a:t>front_face</a:t>
            </a:r>
            <a:r>
              <a:rPr lang="en-US" dirty="0"/>
              <a:t> ? </a:t>
            </a:r>
            <a:r>
              <a:rPr lang="en-US" dirty="0" err="1"/>
              <a:t>outward_normal</a:t>
            </a:r>
            <a:r>
              <a:rPr lang="en-US" dirty="0"/>
              <a:t> :-</a:t>
            </a:r>
            <a:r>
              <a:rPr lang="en-US" dirty="0" err="1"/>
              <a:t>outward_normal</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Cria</a:t>
            </a:r>
            <a:r>
              <a:rPr lang="en-US" dirty="0"/>
              <a:t> o </a:t>
            </a:r>
            <a:r>
              <a:rPr lang="en-US" dirty="0" err="1"/>
              <a:t>raio</a:t>
            </a:r>
            <a:r>
              <a:rPr lang="en-US" dirty="0"/>
              <a:t> para o pixel da </a:t>
            </a:r>
            <a:r>
              <a:rPr lang="en-US" dirty="0" err="1"/>
              <a:t>tela</a:t>
            </a:r>
            <a:endParaRPr lang="en-US" dirty="0"/>
          </a:p>
          <a:p>
            <a:pPr marL="0" lvl="0" indent="0" algn="l" rtl="0">
              <a:spcBef>
                <a:spcPts val="0"/>
              </a:spcBef>
              <a:spcAft>
                <a:spcPts val="0"/>
              </a:spcAft>
              <a:buNone/>
            </a:pPr>
            <a:r>
              <a:rPr lang="en-US" dirty="0"/>
              <a:t>Ray </a:t>
            </a:r>
            <a:r>
              <a:rPr lang="en-US" dirty="0" err="1"/>
              <a:t>get_ray</a:t>
            </a:r>
            <a:r>
              <a:rPr lang="en-US" dirty="0"/>
              <a:t>(vec2 </a:t>
            </a:r>
            <a:r>
              <a:rPr lang="en-US" dirty="0" err="1"/>
              <a:t>uv</a:t>
            </a:r>
            <a:r>
              <a:rPr lang="en-US" dirty="0"/>
              <a:t>) {</a:t>
            </a:r>
          </a:p>
          <a:p>
            <a:pPr marL="0" lvl="0" indent="0" algn="l" rtl="0">
              <a:spcBef>
                <a:spcPts val="0"/>
              </a:spcBef>
              <a:spcAft>
                <a:spcPts val="0"/>
              </a:spcAft>
              <a:buNone/>
            </a:pPr>
            <a:r>
              <a:rPr lang="en-US" dirty="0"/>
              <a:t>  float aspect = </a:t>
            </a:r>
            <a:r>
              <a:rPr lang="en-US" dirty="0" err="1"/>
              <a:t>iResolution.x</a:t>
            </a:r>
            <a:r>
              <a:rPr lang="en-US" dirty="0"/>
              <a:t>/</a:t>
            </a:r>
            <a:r>
              <a:rPr lang="en-US" dirty="0" err="1"/>
              <a:t>iResolution.y</a:t>
            </a:r>
            <a:r>
              <a:rPr lang="en-US" dirty="0"/>
              <a:t>;</a:t>
            </a:r>
          </a:p>
          <a:p>
            <a:pPr marL="0" lvl="0" indent="0" algn="l" rtl="0">
              <a:spcBef>
                <a:spcPts val="0"/>
              </a:spcBef>
              <a:spcAft>
                <a:spcPts val="0"/>
              </a:spcAft>
              <a:buNone/>
            </a:pPr>
            <a:r>
              <a:rPr lang="en-US" dirty="0"/>
              <a:t>  vec3 </a:t>
            </a:r>
            <a:r>
              <a:rPr lang="en-US" dirty="0" err="1"/>
              <a:t>lower_left_corner</a:t>
            </a:r>
            <a:r>
              <a:rPr lang="en-US" dirty="0"/>
              <a:t> = vec3(-1.0*aspect,-1.0, -1.0);</a:t>
            </a:r>
          </a:p>
          <a:p>
            <a:pPr marL="0" lvl="0" indent="0" algn="l" rtl="0">
              <a:spcBef>
                <a:spcPts val="0"/>
              </a:spcBef>
              <a:spcAft>
                <a:spcPts val="0"/>
              </a:spcAft>
              <a:buNone/>
            </a:pPr>
            <a:r>
              <a:rPr lang="en-US" dirty="0"/>
              <a:t>  vec3 horizontal = vec3(2.0*aspect, 0.0, 0.0);</a:t>
            </a:r>
          </a:p>
          <a:p>
            <a:pPr marL="0" lvl="0" indent="0" algn="l" rtl="0">
              <a:spcBef>
                <a:spcPts val="0"/>
              </a:spcBef>
              <a:spcAft>
                <a:spcPts val="0"/>
              </a:spcAft>
              <a:buNone/>
            </a:pPr>
            <a:r>
              <a:rPr lang="en-US" dirty="0"/>
              <a:t>  vec3 vertical = vec3(0.0,2.0, 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Ray r = Ray(vec3(0,0,0), </a:t>
            </a:r>
            <a:r>
              <a:rPr lang="en-US" dirty="0" err="1"/>
              <a:t>lower_left_corner+uv.x</a:t>
            </a:r>
            <a:r>
              <a:rPr lang="en-US" dirty="0"/>
              <a:t>*</a:t>
            </a:r>
            <a:r>
              <a:rPr lang="en-US" dirty="0" err="1"/>
              <a:t>horizontal+uv.y</a:t>
            </a:r>
            <a:r>
              <a:rPr lang="en-US" dirty="0"/>
              <a:t>*vertical); </a:t>
            </a:r>
          </a:p>
          <a:p>
            <a:pPr marL="0" lvl="0" indent="0" algn="l" rtl="0">
              <a:spcBef>
                <a:spcPts val="0"/>
              </a:spcBef>
              <a:spcAft>
                <a:spcPts val="0"/>
              </a:spcAft>
              <a:buNone/>
            </a:pPr>
            <a:r>
              <a:rPr lang="en-US" dirty="0"/>
              <a:t>  return r;</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Verifica</a:t>
            </a:r>
            <a:r>
              <a:rPr lang="en-US" dirty="0"/>
              <a:t> e </a:t>
            </a:r>
            <a:r>
              <a:rPr lang="en-US" dirty="0" err="1"/>
              <a:t>atualiza</a:t>
            </a:r>
            <a:r>
              <a:rPr lang="en-US" dirty="0"/>
              <a:t> dados no </a:t>
            </a:r>
            <a:r>
              <a:rPr lang="en-US" dirty="0" err="1"/>
              <a:t>caso</a:t>
            </a:r>
            <a:r>
              <a:rPr lang="en-US" dirty="0"/>
              <a:t> da </a:t>
            </a:r>
            <a:r>
              <a:rPr lang="en-US" dirty="0" err="1"/>
              <a:t>intersecção</a:t>
            </a:r>
            <a:r>
              <a:rPr lang="en-US" dirty="0"/>
              <a:t> de um </a:t>
            </a:r>
            <a:r>
              <a:rPr lang="en-US" dirty="0" err="1"/>
              <a:t>raio</a:t>
            </a:r>
            <a:endParaRPr lang="en-US" dirty="0"/>
          </a:p>
          <a:p>
            <a:pPr marL="0" lvl="0" indent="0" algn="l" rtl="0">
              <a:spcBef>
                <a:spcPts val="0"/>
              </a:spcBef>
              <a:spcAft>
                <a:spcPts val="0"/>
              </a:spcAft>
              <a:buNone/>
            </a:pPr>
            <a:r>
              <a:rPr lang="en-US" dirty="0"/>
              <a:t>bool </a:t>
            </a:r>
            <a:r>
              <a:rPr lang="en-US" dirty="0" err="1"/>
              <a:t>hit_sphere</a:t>
            </a:r>
            <a:r>
              <a:rPr lang="en-US" dirty="0"/>
              <a:t>(Sphere s, Ray r, float </a:t>
            </a:r>
            <a:r>
              <a:rPr lang="en-US" dirty="0" err="1"/>
              <a:t>t_min</a:t>
            </a:r>
            <a:r>
              <a:rPr lang="en-US" dirty="0"/>
              <a:t>, float </a:t>
            </a:r>
            <a:r>
              <a:rPr lang="en-US" dirty="0" err="1"/>
              <a:t>t_max</a:t>
            </a:r>
            <a:r>
              <a:rPr lang="en-US" dirty="0"/>
              <a:t>, out </a:t>
            </a:r>
            <a:r>
              <a:rPr lang="en-US" dirty="0" err="1"/>
              <a:t>hit_record</a:t>
            </a:r>
            <a:r>
              <a:rPr lang="en-US" dirty="0"/>
              <a:t> rec){</a:t>
            </a:r>
          </a:p>
          <a:p>
            <a:pPr marL="0" lvl="0" indent="0" algn="l" rtl="0">
              <a:spcBef>
                <a:spcPts val="0"/>
              </a:spcBef>
              <a:spcAft>
                <a:spcPts val="0"/>
              </a:spcAft>
              <a:buNone/>
            </a:pPr>
            <a:r>
              <a:rPr lang="en-US" dirty="0"/>
              <a:t>  vec3 </a:t>
            </a:r>
            <a:r>
              <a:rPr lang="en-US" dirty="0" err="1"/>
              <a:t>oc</a:t>
            </a:r>
            <a:r>
              <a:rPr lang="en-US" dirty="0"/>
              <a:t> = </a:t>
            </a:r>
            <a:r>
              <a:rPr lang="en-US" dirty="0" err="1"/>
              <a:t>r.origin</a:t>
            </a:r>
            <a:r>
              <a:rPr lang="en-US" dirty="0"/>
              <a:t> - </a:t>
            </a:r>
            <a:r>
              <a:rPr lang="en-US" dirty="0" err="1"/>
              <a:t>s.center</a:t>
            </a:r>
            <a:r>
              <a:rPr lang="en-US" dirty="0"/>
              <a:t>;</a:t>
            </a:r>
          </a:p>
          <a:p>
            <a:pPr marL="0" lvl="0" indent="0" algn="l" rtl="0">
              <a:spcBef>
                <a:spcPts val="0"/>
              </a:spcBef>
              <a:spcAft>
                <a:spcPts val="0"/>
              </a:spcAft>
              <a:buNone/>
            </a:pPr>
            <a:r>
              <a:rPr lang="en-US" dirty="0"/>
              <a:t>  float a = dot(</a:t>
            </a:r>
            <a:r>
              <a:rPr lang="en-US" dirty="0" err="1"/>
              <a:t>r.direction,r.direction</a:t>
            </a:r>
            <a:r>
              <a:rPr lang="en-US" dirty="0"/>
              <a:t>);</a:t>
            </a:r>
          </a:p>
          <a:p>
            <a:pPr marL="0" lvl="0" indent="0" algn="l" rtl="0">
              <a:spcBef>
                <a:spcPts val="0"/>
              </a:spcBef>
              <a:spcAft>
                <a:spcPts val="0"/>
              </a:spcAft>
              <a:buNone/>
            </a:pPr>
            <a:r>
              <a:rPr lang="en-US" dirty="0"/>
              <a:t>  float </a:t>
            </a:r>
            <a:r>
              <a:rPr lang="en-US" dirty="0" err="1"/>
              <a:t>half_b</a:t>
            </a:r>
            <a:r>
              <a:rPr lang="en-US" dirty="0"/>
              <a:t> = dot(</a:t>
            </a:r>
            <a:r>
              <a:rPr lang="en-US" dirty="0" err="1"/>
              <a:t>oc</a:t>
            </a:r>
            <a:r>
              <a:rPr lang="en-US" dirty="0"/>
              <a:t>, </a:t>
            </a:r>
            <a:r>
              <a:rPr lang="en-US" dirty="0" err="1"/>
              <a:t>r.direction</a:t>
            </a:r>
            <a:r>
              <a:rPr lang="en-US" dirty="0"/>
              <a:t>);</a:t>
            </a:r>
          </a:p>
          <a:p>
            <a:pPr marL="0" lvl="0" indent="0" algn="l" rtl="0">
              <a:spcBef>
                <a:spcPts val="0"/>
              </a:spcBef>
              <a:spcAft>
                <a:spcPts val="0"/>
              </a:spcAft>
              <a:buNone/>
            </a:pPr>
            <a:r>
              <a:rPr lang="en-US" dirty="0"/>
              <a:t>  float c = dot(</a:t>
            </a:r>
            <a:r>
              <a:rPr lang="en-US" dirty="0" err="1"/>
              <a:t>oc,oc</a:t>
            </a:r>
            <a:r>
              <a:rPr lang="en-US" dirty="0"/>
              <a:t>) - </a:t>
            </a:r>
            <a:r>
              <a:rPr lang="en-US" dirty="0" err="1"/>
              <a:t>s.radius</a:t>
            </a:r>
            <a:r>
              <a:rPr lang="en-US" dirty="0"/>
              <a:t>*</a:t>
            </a:r>
            <a:r>
              <a:rPr lang="en-US" dirty="0" err="1"/>
              <a:t>s.radius</a:t>
            </a:r>
            <a:r>
              <a:rPr lang="en-US" dirty="0"/>
              <a:t>;</a:t>
            </a:r>
          </a:p>
          <a:p>
            <a:pPr marL="0" lvl="0" indent="0" algn="l" rtl="0">
              <a:spcBef>
                <a:spcPts val="0"/>
              </a:spcBef>
              <a:spcAft>
                <a:spcPts val="0"/>
              </a:spcAft>
              <a:buNone/>
            </a:pPr>
            <a:r>
              <a:rPr lang="en-US" dirty="0"/>
              <a:t>  float </a:t>
            </a:r>
            <a:r>
              <a:rPr lang="en-US" dirty="0" err="1"/>
              <a:t>discriminat</a:t>
            </a:r>
            <a:r>
              <a:rPr lang="en-US" dirty="0"/>
              <a:t> = </a:t>
            </a:r>
            <a:r>
              <a:rPr lang="en-US" dirty="0" err="1"/>
              <a:t>half_b</a:t>
            </a:r>
            <a:r>
              <a:rPr lang="en-US" dirty="0"/>
              <a:t>*</a:t>
            </a:r>
            <a:r>
              <a:rPr lang="en-US" dirty="0" err="1"/>
              <a:t>half_b</a:t>
            </a:r>
            <a:r>
              <a:rPr lang="en-US" dirty="0"/>
              <a:t> - a*c;</a:t>
            </a:r>
          </a:p>
          <a:p>
            <a:pPr marL="0" lvl="0" indent="0" algn="l" rtl="0">
              <a:spcBef>
                <a:spcPts val="0"/>
              </a:spcBef>
              <a:spcAft>
                <a:spcPts val="0"/>
              </a:spcAft>
              <a:buNone/>
            </a:pPr>
            <a:r>
              <a:rPr lang="en-US" dirty="0"/>
              <a:t>  if (</a:t>
            </a:r>
            <a:r>
              <a:rPr lang="en-US" dirty="0" err="1"/>
              <a:t>discriminat</a:t>
            </a:r>
            <a:r>
              <a:rPr lang="en-US" dirty="0"/>
              <a:t> &lt; 0.0) return(false);</a:t>
            </a:r>
          </a:p>
          <a:p>
            <a:pPr marL="0" lvl="0" indent="0" algn="l" rtl="0">
              <a:spcBef>
                <a:spcPts val="0"/>
              </a:spcBef>
              <a:spcAft>
                <a:spcPts val="0"/>
              </a:spcAft>
              <a:buNone/>
            </a:pPr>
            <a:r>
              <a:rPr lang="en-US" dirty="0"/>
              <a:t>  float </a:t>
            </a:r>
            <a:r>
              <a:rPr lang="en-US" dirty="0" err="1"/>
              <a:t>sqrtd</a:t>
            </a:r>
            <a:r>
              <a:rPr lang="en-US" dirty="0"/>
              <a:t> = sqrt(</a:t>
            </a:r>
            <a:r>
              <a:rPr lang="en-US" dirty="0" err="1"/>
              <a:t>discriminat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float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 {</a:t>
            </a:r>
          </a:p>
          <a:p>
            <a:pPr marL="0" lvl="0" indent="0" algn="l" rtl="0">
              <a:spcBef>
                <a:spcPts val="0"/>
              </a:spcBef>
              <a:spcAft>
                <a:spcPts val="0"/>
              </a:spcAft>
              <a:buNone/>
            </a:pPr>
            <a:r>
              <a:rPr lang="en-US" dirty="0"/>
              <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a:t>
            </a:r>
          </a:p>
          <a:p>
            <a:pPr marL="0" lvl="0" indent="0" algn="l" rtl="0">
              <a:spcBef>
                <a:spcPts val="0"/>
              </a:spcBef>
              <a:spcAft>
                <a:spcPts val="0"/>
              </a:spcAft>
              <a:buNone/>
            </a:pPr>
            <a:r>
              <a:rPr lang="en-US" dirty="0"/>
              <a:t>      return false;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rec.t</a:t>
            </a:r>
            <a:r>
              <a:rPr lang="en-US" dirty="0"/>
              <a:t> = root;</a:t>
            </a:r>
          </a:p>
          <a:p>
            <a:pPr marL="0" lvl="0" indent="0" algn="l" rtl="0">
              <a:spcBef>
                <a:spcPts val="0"/>
              </a:spcBef>
              <a:spcAft>
                <a:spcPts val="0"/>
              </a:spcAft>
              <a:buNone/>
            </a:pPr>
            <a:r>
              <a:rPr lang="en-US" dirty="0"/>
              <a:t>  </a:t>
            </a:r>
            <a:r>
              <a:rPr lang="en-US" dirty="0" err="1"/>
              <a:t>rec.p</a:t>
            </a:r>
            <a:r>
              <a:rPr lang="en-US" dirty="0"/>
              <a:t> = </a:t>
            </a:r>
            <a:r>
              <a:rPr lang="en-US" dirty="0" err="1"/>
              <a:t>point_at_parameter</a:t>
            </a:r>
            <a:r>
              <a:rPr lang="en-US" dirty="0"/>
              <a:t>(</a:t>
            </a:r>
            <a:r>
              <a:rPr lang="en-US" dirty="0" err="1"/>
              <a:t>r,rec.t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outward_normal</a:t>
            </a:r>
            <a:r>
              <a:rPr lang="en-US" dirty="0"/>
              <a:t> = (</a:t>
            </a:r>
            <a:r>
              <a:rPr lang="en-US" dirty="0" err="1"/>
              <a:t>rec.p</a:t>
            </a:r>
            <a:r>
              <a:rPr lang="en-US" dirty="0"/>
              <a:t> - </a:t>
            </a:r>
            <a:r>
              <a:rPr lang="en-US" dirty="0" err="1"/>
              <a:t>s.center</a:t>
            </a:r>
            <a:r>
              <a:rPr lang="en-US" dirty="0"/>
              <a:t>) / </a:t>
            </a:r>
            <a:r>
              <a:rPr lang="en-US" dirty="0" err="1"/>
              <a:t>s.radius</a:t>
            </a:r>
            <a:r>
              <a:rPr lang="en-US" dirty="0"/>
              <a:t>;</a:t>
            </a:r>
          </a:p>
          <a:p>
            <a:pPr marL="0" lvl="0" indent="0" algn="l" rtl="0">
              <a:spcBef>
                <a:spcPts val="0"/>
              </a:spcBef>
              <a:spcAft>
                <a:spcPts val="0"/>
              </a:spcAft>
              <a:buNone/>
            </a:pPr>
            <a:r>
              <a:rPr lang="en-US" dirty="0"/>
              <a:t>  </a:t>
            </a:r>
            <a:r>
              <a:rPr lang="en-US" dirty="0" err="1"/>
              <a:t>rec.normal</a:t>
            </a:r>
            <a:r>
              <a:rPr lang="en-US" dirty="0"/>
              <a:t> = normalize(</a:t>
            </a:r>
            <a:r>
              <a:rPr lang="en-US" dirty="0" err="1"/>
              <a:t>set_face_normal</a:t>
            </a:r>
            <a:r>
              <a:rPr lang="en-US" dirty="0"/>
              <a:t>(r, </a:t>
            </a:r>
            <a:r>
              <a:rPr lang="en-US" dirty="0" err="1"/>
              <a:t>outward_normal</a:t>
            </a:r>
            <a:r>
              <a:rPr lang="en-US" dirty="0"/>
              <a:t>));</a:t>
            </a:r>
          </a:p>
          <a:p>
            <a:pPr marL="0" lvl="0" indent="0" algn="l" rtl="0">
              <a:spcBef>
                <a:spcPts val="0"/>
              </a:spcBef>
              <a:spcAft>
                <a:spcPts val="0"/>
              </a:spcAft>
              <a:buNone/>
            </a:pPr>
            <a:r>
              <a:rPr lang="en-US" dirty="0"/>
              <a:t>  </a:t>
            </a:r>
            <a:r>
              <a:rPr lang="en-US" dirty="0" err="1"/>
              <a:t>rec.mat</a:t>
            </a:r>
            <a:r>
              <a:rPr lang="en-US" dirty="0"/>
              <a:t> = </a:t>
            </a:r>
            <a:r>
              <a:rPr lang="en-US" dirty="0" err="1"/>
              <a:t>s.mat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return(true);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Cálculo</a:t>
            </a:r>
            <a:r>
              <a:rPr lang="en-US" dirty="0"/>
              <a:t> para </a:t>
            </a:r>
            <a:r>
              <a:rPr lang="en-US" dirty="0" err="1"/>
              <a:t>os</a:t>
            </a:r>
            <a:r>
              <a:rPr lang="en-US" dirty="0"/>
              <a:t> </a:t>
            </a:r>
            <a:r>
              <a:rPr lang="en-US" dirty="0" err="1"/>
              <a:t>raios</a:t>
            </a:r>
            <a:r>
              <a:rPr lang="en-US" dirty="0"/>
              <a:t> </a:t>
            </a:r>
            <a:r>
              <a:rPr lang="en-US" dirty="0" err="1"/>
              <a:t>refletidos</a:t>
            </a:r>
            <a:r>
              <a:rPr lang="en-US" dirty="0"/>
              <a:t> de </a:t>
            </a:r>
            <a:r>
              <a:rPr lang="en-US" dirty="0" err="1"/>
              <a:t>alguma</a:t>
            </a:r>
            <a:r>
              <a:rPr lang="en-US" dirty="0"/>
              <a:t> forma</a:t>
            </a:r>
          </a:p>
          <a:p>
            <a:pPr marL="0" lvl="0" indent="0" algn="l" rtl="0">
              <a:spcBef>
                <a:spcPts val="0"/>
              </a:spcBef>
              <a:spcAft>
                <a:spcPts val="0"/>
              </a:spcAft>
              <a:buNone/>
            </a:pPr>
            <a:r>
              <a:rPr lang="en-US" dirty="0"/>
              <a:t>bool scatter(Material mat, Ray </a:t>
            </a:r>
            <a:r>
              <a:rPr lang="en-US" dirty="0" err="1"/>
              <a:t>r_in</a:t>
            </a:r>
            <a:r>
              <a:rPr lang="en-US" dirty="0"/>
              <a:t>, </a:t>
            </a:r>
            <a:r>
              <a:rPr lang="en-US" dirty="0" err="1"/>
              <a:t>hit_record</a:t>
            </a:r>
            <a:r>
              <a:rPr lang="en-US" dirty="0"/>
              <a:t> rec, out vec3 attenuation, out Ray scattered)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scatter_direction</a:t>
            </a:r>
            <a:r>
              <a:rPr lang="en-US" dirty="0"/>
              <a:t> = </a:t>
            </a:r>
            <a:r>
              <a:rPr lang="en-US" dirty="0" err="1"/>
              <a:t>rec.normal</a:t>
            </a:r>
            <a:r>
              <a:rPr lang="en-US" dirty="0"/>
              <a:t> + </a:t>
            </a:r>
            <a:r>
              <a:rPr lang="en-US" dirty="0" err="1"/>
              <a:t>random_unit_vector</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if (</a:t>
            </a:r>
            <a:r>
              <a:rPr lang="en-US" dirty="0" err="1"/>
              <a:t>near_zero</a:t>
            </a:r>
            <a:r>
              <a:rPr lang="en-US" dirty="0"/>
              <a:t>(</a:t>
            </a:r>
            <a:r>
              <a:rPr lang="en-US" dirty="0" err="1"/>
              <a:t>scatter_direction</a:t>
            </a:r>
            <a:r>
              <a:rPr lang="en-US" dirty="0"/>
              <a:t>))</a:t>
            </a:r>
          </a:p>
          <a:p>
            <a:pPr marL="0" lvl="0" indent="0" algn="l" rtl="0">
              <a:spcBef>
                <a:spcPts val="0"/>
              </a:spcBef>
              <a:spcAft>
                <a:spcPts val="0"/>
              </a:spcAft>
              <a:buNone/>
            </a:pPr>
            <a:r>
              <a:rPr lang="en-US" dirty="0"/>
              <a:t>    </a:t>
            </a:r>
            <a:r>
              <a:rPr lang="en-US" dirty="0" err="1"/>
              <a:t>scatter_direction</a:t>
            </a:r>
            <a:r>
              <a:rPr lang="en-US" dirty="0"/>
              <a:t> = </a:t>
            </a:r>
            <a:r>
              <a:rPr lang="en-US" dirty="0" err="1"/>
              <a:t>rec.normal</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if(</a:t>
            </a:r>
            <a:r>
              <a:rPr lang="en-US" dirty="0" err="1"/>
              <a:t>mat.type</a:t>
            </a:r>
            <a:r>
              <a:rPr lang="en-US" dirty="0"/>
              <a:t> == 0) {</a:t>
            </a:r>
          </a:p>
          <a:p>
            <a:pPr marL="0" lvl="0" indent="0" algn="l" rtl="0">
              <a:spcBef>
                <a:spcPts val="0"/>
              </a:spcBef>
              <a:spcAft>
                <a:spcPts val="0"/>
              </a:spcAft>
              <a:buNone/>
            </a:pPr>
            <a:r>
              <a:rPr lang="en-US" dirty="0"/>
              <a:t>    scattered = Ray(</a:t>
            </a:r>
            <a:r>
              <a:rPr lang="en-US" dirty="0" err="1"/>
              <a:t>rec.p</a:t>
            </a:r>
            <a:r>
              <a:rPr lang="en-US" dirty="0"/>
              <a:t>, </a:t>
            </a:r>
            <a:r>
              <a:rPr lang="en-US" dirty="0" err="1"/>
              <a:t>scatter_direction</a:t>
            </a:r>
            <a:r>
              <a:rPr lang="en-US" dirty="0"/>
              <a:t>);</a:t>
            </a:r>
          </a:p>
          <a:p>
            <a:pPr marL="0" lvl="0" indent="0" algn="l" rtl="0">
              <a:spcBef>
                <a:spcPts val="0"/>
              </a:spcBef>
              <a:spcAft>
                <a:spcPts val="0"/>
              </a:spcAft>
              <a:buNone/>
            </a:pPr>
            <a:r>
              <a:rPr lang="en-US" dirty="0"/>
              <a:t>    attenuation = </a:t>
            </a:r>
            <a:r>
              <a:rPr lang="en-US" dirty="0" err="1"/>
              <a:t>mat.albedo</a:t>
            </a:r>
            <a:r>
              <a:rPr lang="en-US" dirty="0"/>
              <a:t>;</a:t>
            </a:r>
          </a:p>
          <a:p>
            <a:pPr marL="0" lvl="0" indent="0" algn="l" rtl="0">
              <a:spcBef>
                <a:spcPts val="0"/>
              </a:spcBef>
              <a:spcAft>
                <a:spcPts val="0"/>
              </a:spcAft>
              <a:buNone/>
            </a:pPr>
            <a:r>
              <a:rPr lang="en-US" dirty="0"/>
              <a:t>    return true;</a:t>
            </a:r>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if(</a:t>
            </a:r>
            <a:r>
              <a:rPr lang="en-US" dirty="0" err="1"/>
              <a:t>mat.type</a:t>
            </a:r>
            <a:r>
              <a:rPr lang="en-US" dirty="0"/>
              <a:t> == 1) {</a:t>
            </a:r>
          </a:p>
          <a:p>
            <a:pPr marL="0" lvl="0" indent="0" algn="l" rtl="0">
              <a:spcBef>
                <a:spcPts val="0"/>
              </a:spcBef>
              <a:spcAft>
                <a:spcPts val="0"/>
              </a:spcAft>
              <a:buNone/>
            </a:pPr>
            <a:r>
              <a:rPr lang="en-US" dirty="0"/>
              <a:t>    vec3 reflected = reflect(normalize(</a:t>
            </a:r>
            <a:r>
              <a:rPr lang="en-US" dirty="0" err="1"/>
              <a:t>r_in.direction</a:t>
            </a:r>
            <a:r>
              <a:rPr lang="en-US" dirty="0"/>
              <a:t>), </a:t>
            </a:r>
            <a:r>
              <a:rPr lang="en-US" dirty="0" err="1"/>
              <a:t>rec.normal</a:t>
            </a:r>
            <a:r>
              <a:rPr lang="en-US" dirty="0"/>
              <a:t>);</a:t>
            </a:r>
          </a:p>
          <a:p>
            <a:pPr marL="0" lvl="0" indent="0" algn="l" rtl="0">
              <a:spcBef>
                <a:spcPts val="0"/>
              </a:spcBef>
              <a:spcAft>
                <a:spcPts val="0"/>
              </a:spcAft>
              <a:buNone/>
            </a:pPr>
            <a:r>
              <a:rPr lang="en-US" dirty="0"/>
              <a:t>    scattered = Ray(</a:t>
            </a:r>
            <a:r>
              <a:rPr lang="en-US" dirty="0" err="1"/>
              <a:t>rec.p</a:t>
            </a:r>
            <a:r>
              <a:rPr lang="en-US" dirty="0"/>
              <a:t>, reflected);</a:t>
            </a:r>
          </a:p>
          <a:p>
            <a:pPr marL="0" lvl="0" indent="0" algn="l" rtl="0">
              <a:spcBef>
                <a:spcPts val="0"/>
              </a:spcBef>
              <a:spcAft>
                <a:spcPts val="0"/>
              </a:spcAft>
              <a:buNone/>
            </a:pPr>
            <a:r>
              <a:rPr lang="en-US" dirty="0"/>
              <a:t>    attenuation = </a:t>
            </a:r>
            <a:r>
              <a:rPr lang="en-US" dirty="0" err="1"/>
              <a:t>mat.albedo</a:t>
            </a:r>
            <a:r>
              <a:rPr lang="en-US" dirty="0"/>
              <a:t>;</a:t>
            </a:r>
          </a:p>
          <a:p>
            <a:pPr marL="0" lvl="0" indent="0" algn="l" rtl="0">
              <a:spcBef>
                <a:spcPts val="0"/>
              </a:spcBef>
              <a:spcAft>
                <a:spcPts val="0"/>
              </a:spcAft>
              <a:buNone/>
            </a:pPr>
            <a:r>
              <a:rPr lang="en-US" dirty="0"/>
              <a:t>    return(dot(</a:t>
            </a:r>
            <a:r>
              <a:rPr lang="en-US" dirty="0" err="1"/>
              <a:t>scattered.direction</a:t>
            </a:r>
            <a:r>
              <a:rPr lang="en-US" dirty="0"/>
              <a:t>, </a:t>
            </a:r>
            <a:r>
              <a:rPr lang="en-US" dirty="0" err="1"/>
              <a:t>rec.normal</a:t>
            </a:r>
            <a:r>
              <a:rPr lang="en-US" dirty="0"/>
              <a:t>) &gt; 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false;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a:t>
            </a:r>
          </a:p>
          <a:p>
            <a:pPr marL="0" lvl="0" indent="0" algn="l" rtl="0">
              <a:spcBef>
                <a:spcPts val="0"/>
              </a:spcBef>
              <a:spcAft>
                <a:spcPts val="0"/>
              </a:spcAft>
              <a:buNone/>
            </a:pPr>
            <a:r>
              <a:rPr lang="en-US" dirty="0"/>
              <a:t>// </a:t>
            </a:r>
            <a:r>
              <a:rPr lang="en-US" dirty="0" err="1"/>
              <a:t>Definição</a:t>
            </a:r>
            <a:r>
              <a:rPr lang="en-US" dirty="0"/>
              <a:t> da </a:t>
            </a:r>
            <a:r>
              <a:rPr lang="en-US" dirty="0" err="1"/>
              <a:t>cena</a:t>
            </a:r>
            <a:endParaRPr lang="en-US" dirty="0"/>
          </a:p>
          <a:p>
            <a:pPr marL="0" lvl="0" indent="0" algn="l" rtl="0">
              <a:spcBef>
                <a:spcPts val="0"/>
              </a:spcBef>
              <a:spcAft>
                <a:spcPts val="0"/>
              </a:spcAft>
              <a:buNone/>
            </a:pPr>
            <a:r>
              <a:rPr lang="en-US" dirty="0"/>
              <a:t>Sphere world[] = Sphere[4](</a:t>
            </a:r>
          </a:p>
          <a:p>
            <a:pPr marL="0" lvl="0" indent="0" algn="l" rtl="0">
              <a:spcBef>
                <a:spcPts val="0"/>
              </a:spcBef>
              <a:spcAft>
                <a:spcPts val="0"/>
              </a:spcAft>
              <a:buNone/>
            </a:pPr>
            <a:r>
              <a:rPr lang="en-US" dirty="0"/>
              <a:t>  Sphere(vec3( 0.0, -100.5, -1.0), 100.0, Material(vec3(0.8, 0.8, 0.0),0)),</a:t>
            </a:r>
          </a:p>
          <a:p>
            <a:pPr marL="0" lvl="0" indent="0" algn="l" rtl="0">
              <a:spcBef>
                <a:spcPts val="0"/>
              </a:spcBef>
              <a:spcAft>
                <a:spcPts val="0"/>
              </a:spcAft>
              <a:buNone/>
            </a:pPr>
            <a:r>
              <a:rPr lang="en-US" dirty="0"/>
              <a:t>  Sphere(vec3( 0.0, 0.0, -1.0), 0.5, Material(vec3(0.7, 0.3, 0.3),0)),</a:t>
            </a:r>
          </a:p>
          <a:p>
            <a:pPr marL="0" lvl="0" indent="0" algn="l" rtl="0">
              <a:spcBef>
                <a:spcPts val="0"/>
              </a:spcBef>
              <a:spcAft>
                <a:spcPts val="0"/>
              </a:spcAft>
              <a:buNone/>
            </a:pPr>
            <a:r>
              <a:rPr lang="en-US" dirty="0"/>
              <a:t>  Sphere(vec3(-1.0, 0.0, -1.0), 0.5, Material(vec3(0.8, 0.8, 0.8),1)),</a:t>
            </a:r>
          </a:p>
          <a:p>
            <a:pPr marL="0" lvl="0" indent="0" algn="l" rtl="0">
              <a:spcBef>
                <a:spcPts val="0"/>
              </a:spcBef>
              <a:spcAft>
                <a:spcPts val="0"/>
              </a:spcAft>
              <a:buNone/>
            </a:pPr>
            <a:r>
              <a:rPr lang="en-US" dirty="0"/>
              <a:t>  Sphere(vec3( 1.0, 0.0, -1.0), 0.5, Material(vec3(0.8, 0.6, 0.2),1))</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 ----------------------------------------------------------------------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Trata</a:t>
            </a:r>
            <a:r>
              <a:rPr lang="en-US" dirty="0"/>
              <a:t> </a:t>
            </a:r>
            <a:r>
              <a:rPr lang="en-US" dirty="0" err="1"/>
              <a:t>lista</a:t>
            </a:r>
            <a:r>
              <a:rPr lang="en-US" dirty="0"/>
              <a:t> de </a:t>
            </a:r>
            <a:r>
              <a:rPr lang="en-US" dirty="0" err="1"/>
              <a:t>todos</a:t>
            </a:r>
            <a:r>
              <a:rPr lang="en-US" dirty="0"/>
              <a:t> </a:t>
            </a:r>
            <a:r>
              <a:rPr lang="en-US" dirty="0" err="1"/>
              <a:t>os</a:t>
            </a:r>
            <a:r>
              <a:rPr lang="en-US" dirty="0"/>
              <a:t> </a:t>
            </a:r>
            <a:r>
              <a:rPr lang="en-US" dirty="0" err="1"/>
              <a:t>objetos</a:t>
            </a:r>
            <a:r>
              <a:rPr lang="en-US" dirty="0"/>
              <a:t> da </a:t>
            </a:r>
            <a:r>
              <a:rPr lang="en-US" dirty="0" err="1"/>
              <a:t>cena</a:t>
            </a:r>
            <a:endParaRPr lang="en-US" dirty="0"/>
          </a:p>
          <a:p>
            <a:pPr marL="0" lvl="0" indent="0" algn="l" rtl="0">
              <a:spcBef>
                <a:spcPts val="0"/>
              </a:spcBef>
              <a:spcAft>
                <a:spcPts val="0"/>
              </a:spcAft>
              <a:buNone/>
            </a:pPr>
            <a:r>
              <a:rPr lang="en-US" dirty="0"/>
              <a:t>bool </a:t>
            </a:r>
            <a:r>
              <a:rPr lang="en-US" dirty="0" err="1"/>
              <a:t>hitable_list</a:t>
            </a:r>
            <a:r>
              <a:rPr lang="en-US" dirty="0"/>
              <a:t>(Ray r, float </a:t>
            </a:r>
            <a:r>
              <a:rPr lang="en-US" dirty="0" err="1"/>
              <a:t>t_min</a:t>
            </a:r>
            <a:r>
              <a:rPr lang="en-US" dirty="0"/>
              <a:t>, float </a:t>
            </a:r>
            <a:r>
              <a:rPr lang="en-US" dirty="0" err="1"/>
              <a:t>t_max</a:t>
            </a:r>
            <a:r>
              <a:rPr lang="en-US" dirty="0"/>
              <a:t>, </a:t>
            </a:r>
            <a:r>
              <a:rPr lang="en-US" dirty="0" err="1"/>
              <a:t>inout</a:t>
            </a:r>
            <a:r>
              <a:rPr lang="en-US" dirty="0"/>
              <a:t> </a:t>
            </a:r>
            <a:r>
              <a:rPr lang="en-US" dirty="0" err="1"/>
              <a:t>hit_record</a:t>
            </a:r>
            <a:r>
              <a:rPr lang="en-US" dirty="0"/>
              <a:t> rec) {</a:t>
            </a:r>
          </a:p>
          <a:p>
            <a:pPr marL="0" lvl="0" indent="0" algn="l" rtl="0">
              <a:spcBef>
                <a:spcPts val="0"/>
              </a:spcBef>
              <a:spcAft>
                <a:spcPts val="0"/>
              </a:spcAft>
              <a:buNone/>
            </a:pPr>
            <a:r>
              <a:rPr lang="en-US" dirty="0"/>
              <a:t>  </a:t>
            </a:r>
            <a:r>
              <a:rPr lang="en-US" dirty="0" err="1"/>
              <a:t>hit_record</a:t>
            </a:r>
            <a:r>
              <a:rPr lang="en-US" dirty="0"/>
              <a:t> </a:t>
            </a:r>
            <a:r>
              <a:rPr lang="en-US" dirty="0" err="1"/>
              <a:t>temp_rec</a:t>
            </a:r>
            <a:r>
              <a:rPr lang="en-US" dirty="0"/>
              <a:t>;</a:t>
            </a:r>
          </a:p>
          <a:p>
            <a:pPr marL="0" lvl="0" indent="0" algn="l" rtl="0">
              <a:spcBef>
                <a:spcPts val="0"/>
              </a:spcBef>
              <a:spcAft>
                <a:spcPts val="0"/>
              </a:spcAft>
              <a:buNone/>
            </a:pPr>
            <a:r>
              <a:rPr lang="en-US" dirty="0"/>
              <a:t>  bool </a:t>
            </a:r>
            <a:r>
              <a:rPr lang="en-US" dirty="0" err="1"/>
              <a:t>hit_anything</a:t>
            </a:r>
            <a:r>
              <a:rPr lang="en-US" dirty="0"/>
              <a:t> = false;</a:t>
            </a:r>
          </a:p>
          <a:p>
            <a:pPr marL="0" lvl="0" indent="0" algn="l" rtl="0">
              <a:spcBef>
                <a:spcPts val="0"/>
              </a:spcBef>
              <a:spcAft>
                <a:spcPts val="0"/>
              </a:spcAft>
              <a:buNone/>
            </a:pPr>
            <a:r>
              <a:rPr lang="en-US" dirty="0"/>
              <a:t>  float </a:t>
            </a:r>
            <a:r>
              <a:rPr lang="en-US" dirty="0" err="1"/>
              <a:t>closest_so_far</a:t>
            </a:r>
            <a:r>
              <a:rPr lang="en-US" dirty="0"/>
              <a:t> = </a:t>
            </a:r>
            <a:r>
              <a:rPr lang="en-US" dirty="0" err="1"/>
              <a:t>t_max</a:t>
            </a:r>
            <a:r>
              <a:rPr lang="en-US" dirty="0"/>
              <a:t>;</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&lt;</a:t>
            </a:r>
            <a:r>
              <a:rPr lang="en-US" dirty="0" err="1"/>
              <a:t>world.length</a:t>
            </a:r>
            <a:r>
              <a:rPr lang="en-US" dirty="0"/>
              <a:t>(); </a:t>
            </a:r>
            <a:r>
              <a:rPr lang="en-US" dirty="0" err="1"/>
              <a:t>i</a:t>
            </a:r>
            <a:r>
              <a:rPr lang="en-US" dirty="0"/>
              <a:t>++) {</a:t>
            </a:r>
          </a:p>
          <a:p>
            <a:pPr marL="0" lvl="0" indent="0" algn="l" rtl="0">
              <a:spcBef>
                <a:spcPts val="0"/>
              </a:spcBef>
              <a:spcAft>
                <a:spcPts val="0"/>
              </a:spcAft>
              <a:buNone/>
            </a:pPr>
            <a:r>
              <a:rPr lang="en-US" dirty="0"/>
              <a:t>    if(</a:t>
            </a:r>
            <a:r>
              <a:rPr lang="en-US" dirty="0" err="1"/>
              <a:t>hit_sphere</a:t>
            </a:r>
            <a:r>
              <a:rPr lang="en-US" dirty="0"/>
              <a:t>(world[</a:t>
            </a:r>
            <a:r>
              <a:rPr lang="en-US" dirty="0" err="1"/>
              <a:t>i</a:t>
            </a:r>
            <a:r>
              <a:rPr lang="en-US" dirty="0"/>
              <a:t>], r, </a:t>
            </a:r>
            <a:r>
              <a:rPr lang="en-US" dirty="0" err="1"/>
              <a:t>t_min</a:t>
            </a:r>
            <a:r>
              <a:rPr lang="en-US" dirty="0"/>
              <a:t>, </a:t>
            </a:r>
            <a:r>
              <a:rPr lang="en-US" dirty="0" err="1"/>
              <a:t>closest_so_far</a:t>
            </a:r>
            <a:r>
              <a:rPr lang="en-US" dirty="0"/>
              <a:t>, </a:t>
            </a:r>
            <a:r>
              <a:rPr lang="en-US" dirty="0" err="1"/>
              <a:t>temp_rec</a:t>
            </a:r>
            <a:r>
              <a:rPr lang="en-US" dirty="0"/>
              <a:t>)) {</a:t>
            </a:r>
          </a:p>
          <a:p>
            <a:pPr marL="0" lvl="0" indent="0" algn="l" rtl="0">
              <a:spcBef>
                <a:spcPts val="0"/>
              </a:spcBef>
              <a:spcAft>
                <a:spcPts val="0"/>
              </a:spcAft>
              <a:buNone/>
            </a:pPr>
            <a:r>
              <a:rPr lang="en-US" dirty="0"/>
              <a:t>      </a:t>
            </a:r>
            <a:r>
              <a:rPr lang="en-US" dirty="0" err="1"/>
              <a:t>hit_anything</a:t>
            </a:r>
            <a:r>
              <a:rPr lang="en-US" dirty="0"/>
              <a:t> = true;</a:t>
            </a:r>
          </a:p>
          <a:p>
            <a:pPr marL="0" lvl="0" indent="0" algn="l" rtl="0">
              <a:spcBef>
                <a:spcPts val="0"/>
              </a:spcBef>
              <a:spcAft>
                <a:spcPts val="0"/>
              </a:spcAft>
              <a:buNone/>
            </a:pPr>
            <a:r>
              <a:rPr lang="en-US" dirty="0"/>
              <a:t>      </a:t>
            </a:r>
            <a:r>
              <a:rPr lang="en-US" dirty="0" err="1"/>
              <a:t>closest_so_far</a:t>
            </a:r>
            <a:r>
              <a:rPr lang="en-US" dirty="0"/>
              <a:t> = </a:t>
            </a:r>
            <a:r>
              <a:rPr lang="en-US" dirty="0" err="1"/>
              <a:t>temp_rec.t</a:t>
            </a:r>
            <a:r>
              <a:rPr lang="en-US" dirty="0"/>
              <a:t>;</a:t>
            </a:r>
          </a:p>
          <a:p>
            <a:pPr marL="0" lvl="0" indent="0" algn="l" rtl="0">
              <a:spcBef>
                <a:spcPts val="0"/>
              </a:spcBef>
              <a:spcAft>
                <a:spcPts val="0"/>
              </a:spcAft>
              <a:buNone/>
            </a:pPr>
            <a:r>
              <a:rPr lang="en-US" dirty="0"/>
              <a:t>      rec = </a:t>
            </a:r>
            <a:r>
              <a:rPr lang="en-US" dirty="0" err="1"/>
              <a:t>temp_rec</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hit_anything</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Rotina</a:t>
            </a:r>
            <a:r>
              <a:rPr lang="en-US" dirty="0"/>
              <a:t> que </a:t>
            </a:r>
            <a:r>
              <a:rPr lang="en-US" dirty="0" err="1"/>
              <a:t>calcula</a:t>
            </a:r>
            <a:r>
              <a:rPr lang="en-US" dirty="0"/>
              <a:t> a </a:t>
            </a:r>
            <a:r>
              <a:rPr lang="en-US" dirty="0" err="1"/>
              <a:t>cor</a:t>
            </a:r>
            <a:r>
              <a:rPr lang="en-US" dirty="0"/>
              <a:t> final do pixel</a:t>
            </a:r>
          </a:p>
          <a:p>
            <a:pPr marL="0" lvl="0" indent="0" algn="l" rtl="0">
              <a:spcBef>
                <a:spcPts val="0"/>
              </a:spcBef>
              <a:spcAft>
                <a:spcPts val="0"/>
              </a:spcAft>
              <a:buNone/>
            </a:pPr>
            <a:r>
              <a:rPr lang="en-US" dirty="0"/>
              <a:t>const int </a:t>
            </a:r>
            <a:r>
              <a:rPr lang="en-US" dirty="0" err="1"/>
              <a:t>max_depth</a:t>
            </a:r>
            <a:r>
              <a:rPr lang="en-US" dirty="0"/>
              <a:t> = 10;</a:t>
            </a:r>
          </a:p>
          <a:p>
            <a:pPr marL="0" lvl="0" indent="0" algn="l" rtl="0">
              <a:spcBef>
                <a:spcPts val="0"/>
              </a:spcBef>
              <a:spcAft>
                <a:spcPts val="0"/>
              </a:spcAft>
              <a:buNone/>
            </a:pPr>
            <a:r>
              <a:rPr lang="en-US" dirty="0"/>
              <a:t>vec3 color(Ray r){</a:t>
            </a:r>
          </a:p>
          <a:p>
            <a:pPr marL="0" lvl="0" indent="0" algn="l" rtl="0">
              <a:spcBef>
                <a:spcPts val="0"/>
              </a:spcBef>
              <a:spcAft>
                <a:spcPts val="0"/>
              </a:spcAft>
              <a:buNone/>
            </a:pPr>
            <a:r>
              <a:rPr lang="en-US" dirty="0"/>
              <a:t>  </a:t>
            </a:r>
            <a:r>
              <a:rPr lang="en-US" dirty="0" err="1"/>
              <a:t>hit_record</a:t>
            </a:r>
            <a:r>
              <a:rPr lang="en-US" dirty="0"/>
              <a:t> rec;</a:t>
            </a:r>
          </a:p>
          <a:p>
            <a:pPr marL="0" lvl="0" indent="0" algn="l" rtl="0">
              <a:spcBef>
                <a:spcPts val="0"/>
              </a:spcBef>
              <a:spcAft>
                <a:spcPts val="0"/>
              </a:spcAft>
              <a:buNone/>
            </a:pPr>
            <a:r>
              <a:rPr lang="en-US" dirty="0"/>
              <a:t>  vec3 col = vec3(1.0);</a:t>
            </a:r>
          </a:p>
          <a:p>
            <a:pPr marL="0" lvl="0" indent="0" algn="l" rtl="0">
              <a:spcBef>
                <a:spcPts val="0"/>
              </a:spcBef>
              <a:spcAft>
                <a:spcPts val="0"/>
              </a:spcAft>
              <a:buNone/>
            </a:pPr>
            <a:r>
              <a:rPr lang="en-US" dirty="0"/>
              <a:t>  Ray </a:t>
            </a:r>
            <a:r>
              <a:rPr lang="en-US" dirty="0" err="1"/>
              <a:t>raio</a:t>
            </a:r>
            <a:r>
              <a:rPr lang="en-US" dirty="0"/>
              <a:t> = r;</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 &lt; </a:t>
            </a:r>
            <a:r>
              <a:rPr lang="en-US" dirty="0" err="1"/>
              <a:t>max_depth</a:t>
            </a:r>
            <a:r>
              <a:rPr lang="en-US" dirty="0"/>
              <a:t>; </a:t>
            </a:r>
            <a:r>
              <a:rPr lang="en-US" dirty="0" err="1"/>
              <a:t>i</a:t>
            </a:r>
            <a:r>
              <a:rPr lang="en-US" dirty="0"/>
              <a:t>++){</a:t>
            </a:r>
          </a:p>
          <a:p>
            <a:pPr marL="0" lvl="0" indent="0" algn="l" rtl="0">
              <a:spcBef>
                <a:spcPts val="0"/>
              </a:spcBef>
              <a:spcAft>
                <a:spcPts val="0"/>
              </a:spcAft>
              <a:buNone/>
            </a:pPr>
            <a:r>
              <a:rPr lang="en-US" dirty="0"/>
              <a:t>    if(</a:t>
            </a:r>
            <a:r>
              <a:rPr lang="en-US" dirty="0" err="1"/>
              <a:t>hitable_list</a:t>
            </a:r>
            <a:r>
              <a:rPr lang="en-US" dirty="0"/>
              <a:t>(</a:t>
            </a:r>
            <a:r>
              <a:rPr lang="en-US" dirty="0" err="1"/>
              <a:t>raio</a:t>
            </a:r>
            <a:r>
              <a:rPr lang="en-US" dirty="0"/>
              <a:t>, 0.0001, 100.0, rec))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Ray scattered;</a:t>
            </a:r>
          </a:p>
          <a:p>
            <a:pPr marL="0" lvl="0" indent="0" algn="l" rtl="0">
              <a:spcBef>
                <a:spcPts val="0"/>
              </a:spcBef>
              <a:spcAft>
                <a:spcPts val="0"/>
              </a:spcAft>
              <a:buNone/>
            </a:pPr>
            <a:r>
              <a:rPr lang="en-US" dirty="0"/>
              <a:t>      vec3 attenuation = vec3(0.0);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if (scatter(</a:t>
            </a:r>
            <a:r>
              <a:rPr lang="en-US" dirty="0" err="1"/>
              <a:t>rec.mat</a:t>
            </a:r>
            <a:r>
              <a:rPr lang="en-US" dirty="0"/>
              <a:t>, r, rec, attenuation, scattered))</a:t>
            </a:r>
          </a:p>
          <a:p>
            <a:pPr marL="0" lvl="0" indent="0" algn="l" rtl="0">
              <a:spcBef>
                <a:spcPts val="0"/>
              </a:spcBef>
              <a:spcAft>
                <a:spcPts val="0"/>
              </a:spcAft>
              <a:buNone/>
            </a:pPr>
            <a:r>
              <a:rPr lang="en-US" dirty="0"/>
              <a:t>        </a:t>
            </a:r>
            <a:r>
              <a:rPr lang="en-US" dirty="0" err="1"/>
              <a:t>raio</a:t>
            </a:r>
            <a:r>
              <a:rPr lang="en-US" dirty="0"/>
              <a:t> = scattered;</a:t>
            </a:r>
          </a:p>
          <a:p>
            <a:pPr marL="0" lvl="0" indent="0" algn="l" rtl="0">
              <a:spcBef>
                <a:spcPts val="0"/>
              </a:spcBef>
              <a:spcAft>
                <a:spcPts val="0"/>
              </a:spcAft>
              <a:buNone/>
            </a:pPr>
            <a:r>
              <a:rPr lang="en-US" dirty="0"/>
              <a:t>      else break;</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col *= attenuation;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else {</a:t>
            </a:r>
          </a:p>
          <a:p>
            <a:pPr marL="0" lvl="0" indent="0" algn="l" rtl="0">
              <a:spcBef>
                <a:spcPts val="0"/>
              </a:spcBef>
              <a:spcAft>
                <a:spcPts val="0"/>
              </a:spcAft>
              <a:buNone/>
            </a:pPr>
            <a:r>
              <a:rPr lang="en-US" dirty="0"/>
              <a:t>      vec3 </a:t>
            </a:r>
            <a:r>
              <a:rPr lang="en-US" dirty="0" err="1"/>
              <a:t>unit_direction</a:t>
            </a:r>
            <a:r>
              <a:rPr lang="en-US" dirty="0"/>
              <a:t> = normalize(</a:t>
            </a:r>
            <a:r>
              <a:rPr lang="en-US" dirty="0" err="1"/>
              <a:t>r.direction</a:t>
            </a:r>
            <a:r>
              <a:rPr lang="en-US" dirty="0"/>
              <a:t>);</a:t>
            </a:r>
          </a:p>
          <a:p>
            <a:pPr marL="0" lvl="0" indent="0" algn="l" rtl="0">
              <a:spcBef>
                <a:spcPts val="0"/>
              </a:spcBef>
              <a:spcAft>
                <a:spcPts val="0"/>
              </a:spcAft>
              <a:buNone/>
            </a:pPr>
            <a:r>
              <a:rPr lang="en-US" dirty="0"/>
              <a:t>      float t = 0.5 * (</a:t>
            </a:r>
            <a:r>
              <a:rPr lang="en-US" dirty="0" err="1"/>
              <a:t>unit_direction.y</a:t>
            </a:r>
            <a:r>
              <a:rPr lang="en-US" dirty="0"/>
              <a:t> + 1.0);</a:t>
            </a:r>
          </a:p>
          <a:p>
            <a:pPr marL="0" lvl="0" indent="0" algn="l" rtl="0">
              <a:spcBef>
                <a:spcPts val="0"/>
              </a:spcBef>
              <a:spcAft>
                <a:spcPts val="0"/>
              </a:spcAft>
              <a:buNone/>
            </a:pPr>
            <a:r>
              <a:rPr lang="en-US" dirty="0"/>
              <a:t>      col *= mix(vec3(1.0), vec3(0.5,0.7,1.0), t);</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 float </a:t>
            </a:r>
            <a:r>
              <a:rPr lang="en-US" dirty="0" err="1"/>
              <a:t>samples_per_pixel</a:t>
            </a:r>
            <a:r>
              <a:rPr lang="en-US" dirty="0"/>
              <a:t> = 100.0;</a:t>
            </a:r>
          </a:p>
          <a:p>
            <a:pPr marL="0" lvl="0" indent="0" algn="l" rtl="0">
              <a:spcBef>
                <a:spcPts val="0"/>
              </a:spcBef>
              <a:spcAft>
                <a:spcPts val="0"/>
              </a:spcAft>
              <a:buNone/>
            </a:pPr>
            <a:r>
              <a:rPr lang="en-US" dirty="0"/>
              <a:t>void </a:t>
            </a:r>
            <a:r>
              <a:rPr lang="en-US" dirty="0" err="1"/>
              <a:t>mainImage</a:t>
            </a:r>
            <a:r>
              <a:rPr lang="en-US" dirty="0"/>
              <a:t>( out vec4 </a:t>
            </a:r>
            <a:r>
              <a:rPr lang="en-US" dirty="0" err="1"/>
              <a:t>fragColor</a:t>
            </a:r>
            <a:r>
              <a:rPr lang="en-US" dirty="0"/>
              <a:t>, in vec2 </a:t>
            </a:r>
            <a:r>
              <a:rPr lang="en-US" dirty="0" err="1"/>
              <a:t>fragCoord</a:t>
            </a:r>
            <a:r>
              <a:rPr lang="en-US" dirty="0"/>
              <a:t> ) {</a:t>
            </a:r>
          </a:p>
          <a:p>
            <a:pPr marL="0" lvl="0" indent="0" algn="l" rtl="0">
              <a:spcBef>
                <a:spcPts val="0"/>
              </a:spcBef>
              <a:spcAft>
                <a:spcPts val="0"/>
              </a:spcAft>
              <a:buNone/>
            </a:pPr>
            <a:r>
              <a:rPr lang="en-US" dirty="0"/>
              <a:t>  vec2 </a:t>
            </a:r>
            <a:r>
              <a:rPr lang="en-US" dirty="0" err="1"/>
              <a:t>uv</a:t>
            </a:r>
            <a:r>
              <a:rPr lang="en-US" dirty="0"/>
              <a:t> = </a:t>
            </a:r>
            <a:r>
              <a:rPr lang="en-US" dirty="0" err="1"/>
              <a:t>fragCoord</a:t>
            </a:r>
            <a:r>
              <a:rPr lang="en-US" dirty="0"/>
              <a:t>/</a:t>
            </a:r>
            <a:r>
              <a:rPr lang="en-US" dirty="0" err="1"/>
              <a:t>iResolution.xy</a:t>
            </a:r>
            <a:r>
              <a:rPr lang="en-US" dirty="0"/>
              <a:t>;</a:t>
            </a:r>
          </a:p>
          <a:p>
            <a:pPr marL="0" lvl="0" indent="0" algn="l" rtl="0">
              <a:spcBef>
                <a:spcPts val="0"/>
              </a:spcBef>
              <a:spcAft>
                <a:spcPts val="0"/>
              </a:spcAft>
              <a:buNone/>
            </a:pPr>
            <a:r>
              <a:rPr lang="en-US" dirty="0"/>
              <a:t>  vec3 col = vec3(0.0);</a:t>
            </a:r>
          </a:p>
          <a:p>
            <a:pPr marL="0" lvl="0" indent="0" algn="l" rtl="0">
              <a:spcBef>
                <a:spcPts val="0"/>
              </a:spcBef>
              <a:spcAft>
                <a:spcPts val="0"/>
              </a:spcAft>
              <a:buNone/>
            </a:pPr>
            <a:r>
              <a:rPr lang="en-US" dirty="0"/>
              <a:t>  for(float s=0.0; s&lt;</a:t>
            </a:r>
            <a:r>
              <a:rPr lang="en-US" dirty="0" err="1"/>
              <a:t>samples_per_pixel</a:t>
            </a:r>
            <a:r>
              <a:rPr lang="en-US" dirty="0"/>
              <a:t>; ++s) {</a:t>
            </a:r>
          </a:p>
          <a:p>
            <a:pPr marL="0" lvl="0" indent="0" algn="l" rtl="0">
              <a:spcBef>
                <a:spcPts val="0"/>
              </a:spcBef>
              <a:spcAft>
                <a:spcPts val="0"/>
              </a:spcAft>
              <a:buNone/>
            </a:pPr>
            <a:r>
              <a:rPr lang="en-US" dirty="0"/>
              <a:t>      </a:t>
            </a:r>
            <a:r>
              <a:rPr lang="en-US" dirty="0" err="1"/>
              <a:t>frand</a:t>
            </a:r>
            <a:r>
              <a:rPr lang="en-US" dirty="0"/>
              <a:t> = vec3(</a:t>
            </a:r>
            <a:r>
              <a:rPr lang="en-US" dirty="0" err="1"/>
              <a:t>fragCoord.xy</a:t>
            </a:r>
            <a:r>
              <a:rPr lang="en-US" dirty="0"/>
              <a:t>, s);</a:t>
            </a:r>
          </a:p>
          <a:p>
            <a:pPr marL="0" lvl="0" indent="0" algn="l" rtl="0">
              <a:spcBef>
                <a:spcPts val="0"/>
              </a:spcBef>
              <a:spcAft>
                <a:spcPts val="0"/>
              </a:spcAft>
              <a:buNone/>
            </a:pPr>
            <a:r>
              <a:rPr lang="en-US" dirty="0"/>
              <a:t>      vec2 delta;</a:t>
            </a:r>
          </a:p>
          <a:p>
            <a:pPr marL="0" lvl="0" indent="0" algn="l" rtl="0">
              <a:spcBef>
                <a:spcPts val="0"/>
              </a:spcBef>
              <a:spcAft>
                <a:spcPts val="0"/>
              </a:spcAft>
              <a:buNone/>
            </a:pPr>
            <a:r>
              <a:rPr lang="en-US" dirty="0"/>
              <a:t>      delta = rand2() / </a:t>
            </a:r>
            <a:r>
              <a:rPr lang="en-US" dirty="0" err="1"/>
              <a:t>iResolution.xy</a:t>
            </a:r>
            <a:r>
              <a:rPr lang="en-US" dirty="0"/>
              <a:t>;</a:t>
            </a:r>
          </a:p>
          <a:p>
            <a:pPr marL="0" lvl="0" indent="0" algn="l" rtl="0">
              <a:spcBef>
                <a:spcPts val="0"/>
              </a:spcBef>
              <a:spcAft>
                <a:spcPts val="0"/>
              </a:spcAft>
              <a:buNone/>
            </a:pPr>
            <a:r>
              <a:rPr lang="en-US" dirty="0"/>
              <a:t>      Ray r = </a:t>
            </a:r>
            <a:r>
              <a:rPr lang="en-US" dirty="0" err="1"/>
              <a:t>get_ray</a:t>
            </a:r>
            <a:r>
              <a:rPr lang="en-US" dirty="0"/>
              <a:t>(</a:t>
            </a:r>
            <a:r>
              <a:rPr lang="en-US" dirty="0" err="1"/>
              <a:t>uv+delta</a:t>
            </a:r>
            <a:r>
              <a:rPr lang="en-US" dirty="0"/>
              <a:t>);</a:t>
            </a:r>
          </a:p>
          <a:p>
            <a:pPr marL="0" lvl="0" indent="0" algn="l" rtl="0">
              <a:spcBef>
                <a:spcPts val="0"/>
              </a:spcBef>
              <a:spcAft>
                <a:spcPts val="0"/>
              </a:spcAft>
              <a:buNone/>
            </a:pPr>
            <a:r>
              <a:rPr lang="en-US" dirty="0"/>
              <a:t>      col += color(r);</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col /= </a:t>
            </a:r>
            <a:r>
              <a:rPr lang="en-US" dirty="0" err="1"/>
              <a:t>samples_per_pixel</a:t>
            </a:r>
            <a:r>
              <a:rPr lang="en-US" dirty="0"/>
              <a:t>;</a:t>
            </a:r>
          </a:p>
          <a:p>
            <a:pPr marL="0" lvl="0" indent="0" algn="l" rtl="0">
              <a:spcBef>
                <a:spcPts val="0"/>
              </a:spcBef>
              <a:spcAft>
                <a:spcPts val="0"/>
              </a:spcAft>
              <a:buNone/>
            </a:pPr>
            <a:r>
              <a:rPr lang="en-US" dirty="0"/>
              <a:t>  float gamma = 2.0;</a:t>
            </a:r>
          </a:p>
          <a:p>
            <a:pPr marL="0" lvl="0" indent="0" algn="l" rtl="0">
              <a:spcBef>
                <a:spcPts val="0"/>
              </a:spcBef>
              <a:spcAft>
                <a:spcPts val="0"/>
              </a:spcAft>
              <a:buNone/>
            </a:pPr>
            <a:r>
              <a:rPr lang="en-US" dirty="0"/>
              <a:t>  col = pow(col, vec3(1.0/gamma));</a:t>
            </a:r>
          </a:p>
          <a:p>
            <a:pPr marL="0" lvl="0" indent="0" algn="l" rtl="0">
              <a:spcBef>
                <a:spcPts val="0"/>
              </a:spcBef>
              <a:spcAft>
                <a:spcPts val="0"/>
              </a:spcAft>
              <a:buNone/>
            </a:pPr>
            <a:r>
              <a:rPr lang="en-US" dirty="0"/>
              <a:t>  </a:t>
            </a:r>
            <a:r>
              <a:rPr lang="en-US" dirty="0" err="1"/>
              <a:t>fragColor</a:t>
            </a:r>
            <a:r>
              <a:rPr lang="en-US" dirty="0"/>
              <a:t> = vec4(col, 1.0);</a:t>
            </a:r>
          </a:p>
          <a:p>
            <a:pPr marL="0" lvl="0" indent="0" algn="l" rtl="0">
              <a:spcBef>
                <a:spcPts val="0"/>
              </a:spcBef>
              <a:spcAft>
                <a:spcPts val="0"/>
              </a:spcAft>
              <a:buNone/>
            </a:pPr>
            <a:r>
              <a:rPr lang="en-US" dirty="0"/>
              <a:t>}</a:t>
            </a:r>
          </a:p>
        </p:txBody>
      </p:sp>
      <p:sp>
        <p:nvSpPr>
          <p:cNvPr id="375" name="Google Shape;375;gf68d906cc6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9b8c33d46_0_15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9b8c33d46_0_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u="sng">
                <a:solidFill>
                  <a:schemeClr val="hlink"/>
                </a:solidFill>
                <a:hlinkClick r:id="rId3"/>
              </a:rPr>
              <a:t>https://medium.com/@junyingw/future-of-gaming-rasterization-vs-ray-tracing-vs-path-tracing-32b334510f1f</a:t>
            </a:r>
            <a:endParaRPr dirty="0"/>
          </a:p>
          <a:p>
            <a:pPr marL="0" lvl="0" indent="0" algn="l" rtl="0">
              <a:spcBef>
                <a:spcPts val="0"/>
              </a:spcBef>
              <a:spcAft>
                <a:spcPts val="0"/>
              </a:spcAft>
              <a:buNone/>
            </a:pPr>
            <a:endParaRPr dirty="0"/>
          </a:p>
        </p:txBody>
      </p:sp>
      <p:sp>
        <p:nvSpPr>
          <p:cNvPr id="76" name="Google Shape;76;gf9b8c33d46_0_1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a:t>
            </a:fld>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d6de9beca_0_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fd6de9beca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pt-BR"/>
              <a:t>Taça de Vinho:</a:t>
            </a:r>
          </a:p>
          <a:p>
            <a:pPr marL="0" lvl="0" indent="0" algn="l" rtl="0">
              <a:spcBef>
                <a:spcPts val="400"/>
              </a:spcBef>
              <a:spcAft>
                <a:spcPts val="0"/>
              </a:spcAft>
              <a:buNone/>
            </a:pPr>
            <a:r>
              <a:rPr lang="pt-BR" u="sng">
                <a:solidFill>
                  <a:schemeClr val="hlink"/>
                </a:solidFill>
                <a:latin typeface="Arial"/>
                <a:ea typeface="Arial"/>
                <a:cs typeface="Arial"/>
                <a:sym typeface="Arial"/>
                <a:hlinkClick r:id="rId3"/>
              </a:rPr>
              <a:t>https://en.wikipedia.org/wiki/Implicit_surface</a:t>
            </a:r>
            <a:endParaRPr lang="pt-BR">
              <a:latin typeface="Arial"/>
              <a:ea typeface="Arial"/>
              <a:cs typeface="Arial"/>
              <a:sym typeface="Arial"/>
            </a:endParaRPr>
          </a:p>
          <a:p>
            <a:pPr marL="0" lvl="0" indent="0" algn="l" rtl="0">
              <a:spcBef>
                <a:spcPts val="400"/>
              </a:spcBef>
              <a:spcAft>
                <a:spcPts val="0"/>
              </a:spcAft>
              <a:buNone/>
            </a:pPr>
            <a:endParaRPr lang="pt-BR"/>
          </a:p>
          <a:p>
            <a:pPr marL="0" lvl="0" indent="0" algn="l" rtl="0">
              <a:spcBef>
                <a:spcPts val="400"/>
              </a:spcBef>
              <a:spcAft>
                <a:spcPts val="0"/>
              </a:spcAft>
              <a:buNone/>
            </a:pPr>
            <a:r>
              <a:rPr lang="pt-BR"/>
              <a:t>Gota:</a:t>
            </a:r>
          </a:p>
          <a:p>
            <a:pPr marL="0" lvl="0" indent="0" algn="l" rtl="0">
              <a:spcBef>
                <a:spcPts val="400"/>
              </a:spcBef>
              <a:spcAft>
                <a:spcPts val="0"/>
              </a:spcAft>
              <a:buNone/>
            </a:pPr>
            <a:r>
              <a:rPr lang="pt-BR" u="sng">
                <a:solidFill>
                  <a:schemeClr val="hlink"/>
                </a:solidFill>
                <a:latin typeface="Arial"/>
                <a:ea typeface="Arial"/>
                <a:cs typeface="Arial"/>
                <a:sym typeface="Arial"/>
                <a:hlinkClick r:id="rId4"/>
              </a:rPr>
              <a:t>http://paulbourke.net/geometry/teardrop/</a:t>
            </a:r>
            <a:endParaRPr lang="pt-BR">
              <a:latin typeface="Arial"/>
              <a:ea typeface="Arial"/>
              <a:cs typeface="Arial"/>
              <a:sym typeface="Arial"/>
            </a:endParaRPr>
          </a:p>
          <a:p>
            <a:pPr marL="0" lvl="0" indent="0" algn="l" rtl="0">
              <a:spcBef>
                <a:spcPts val="0"/>
              </a:spcBef>
              <a:spcAft>
                <a:spcPts val="0"/>
              </a:spcAft>
              <a:buNone/>
            </a:pPr>
            <a:endParaRPr/>
          </a:p>
        </p:txBody>
      </p:sp>
      <p:sp>
        <p:nvSpPr>
          <p:cNvPr id="488" name="Google Shape;488;gfd6de9beca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65</a:t>
            </a:fld>
            <a:endParaRPr/>
          </a:p>
        </p:txBody>
      </p:sp>
    </p:spTree>
    <p:extLst>
      <p:ext uri="{BB962C8B-B14F-4D97-AF65-F5344CB8AC3E}">
        <p14:creationId xmlns:p14="http://schemas.microsoft.com/office/powerpoint/2010/main" val="1817118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2951fa4f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2951fa4f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102951fa4f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66</a:t>
            </a:fld>
            <a:endParaRPr/>
          </a:p>
        </p:txBody>
      </p:sp>
    </p:spTree>
    <p:extLst>
      <p:ext uri="{BB962C8B-B14F-4D97-AF65-F5344CB8AC3E}">
        <p14:creationId xmlns:p14="http://schemas.microsoft.com/office/powerpoint/2010/main" val="37962906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67</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68d906cc6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68d906cc6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f68d906cc6_0_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68</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68d906cc6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68d906cc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68d906cc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69</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68d906cc6_0_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68d906cc6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f68d906cc6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70</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8d906cc6_0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8d906cc6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f68d906cc6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71</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8d906cc6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8d906cc6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68d906cc6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72</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8d906cc6_0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8d906cc6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f68d906cc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73</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8d906cc6_0_1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8d906cc6_0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68d906cc6_0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74</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9b8c33d46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9b8c33d46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400" dirty="0"/>
          </a:p>
        </p:txBody>
      </p:sp>
      <p:sp>
        <p:nvSpPr>
          <p:cNvPr id="89" name="Google Shape;89;gf9b8c33d46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a:t>
            </a:fld>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8d906cc6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8d906cc6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68d906cc6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75</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68d906cc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68d906cc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f68d906cc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76</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68d906cc6_0_2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68d906cc6_0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68d906cc6_0_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77</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8d906cc6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8d906cc6_0_2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f68d906cc6_0_2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78</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68d906cc6_0_2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68d906cc6_0_2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f68d906cc6_0_2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79</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68d906cc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68d906cc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80</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68d906cc6_0_2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68d906cc6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f68d906cc6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81</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8d906cc6_0_3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8d906cc6_0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f68d906cc6_0_3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82</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8d906cc6_0_3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8d906cc6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68d906cc6_0_3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83</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8d906cc6_0_3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68d906cc6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68d906cc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84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9b8c33d4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9b8c33d4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 name="Google Shape;99;gf9b8c33d4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a:t>
            </a:fld>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68d906cc6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68d906cc6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f68d906cc6_0_3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85</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8d906cc6_0_3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8d906cc6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f68d906cc6_0_3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86</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68d906cc6_0_3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68d906cc6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68d906cc6_0_3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87</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68d906cc6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68d906cc6_0_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f68d906cc6_0_3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88</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8d906cc6_0_4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8d906cc6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68d906cc6_0_4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89</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8d906cc6_0_4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68d906cc6_0_4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f68d906cc6_0_4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90</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8d906cc6_0_4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8d906cc6_0_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68d906cc6_0_4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91</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d3fa6c8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d3fa6c8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fd8d3fa6c8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92</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8d3fa6c8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8d3fa6c8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fd8d3fa6c8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93</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8d3fa6c8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8d3fa6c8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fd8d3fa6c8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94</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9b8c33d4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9b8c33d4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 name="Google Shape;116;gf9b8c33d4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a:t>
            </a:fld>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8d3fa6c8_0_1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8d3fa6c8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d8d3fa6c8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95</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8d3fa6c8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8d3fa6c8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fd8d3fa6c8_0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96</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d8d3fa6c8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d8d3fa6c8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fd8d3fa6c8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97</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d8d3fa6c8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d8d3fa6c8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fd8d3fa6c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98</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d8d3fa6c8_0_3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d8d3fa6c8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fd8d3fa6c8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99</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d8d3fa6c8_0_3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d8d3fa6c8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fd8d3fa6c8_0_3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100</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8d3fa6c8_0_3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8d3fa6c8_0_3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d8d3fa6c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101</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d8d3fa6c8_0_4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d8d3fa6c8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d8d3fa6c8_0_4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102</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ae391e9fa_0_2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fae391e9fa_0_28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9b8c33d46_0_3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9b8c33d46_0_3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1" name="Google Shape;231;gf9b8c33d46_0_3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Calibri"/>
                <a:ea typeface="Calibri"/>
                <a:cs typeface="Calibri"/>
                <a:sym typeface="Calibri"/>
              </a:defRPr>
            </a:lvl1pPr>
            <a:lvl2pPr marL="0" marR="0" lvl="1" indent="0" algn="l" rtl="0">
              <a:spcBef>
                <a:spcPts val="0"/>
              </a:spcBef>
              <a:buNone/>
              <a:defRPr sz="1800" b="0" i="0" u="none" strike="noStrike" cap="none">
                <a:solidFill>
                  <a:srgbClr val="BCBEC0"/>
                </a:solidFill>
                <a:latin typeface="Calibri"/>
                <a:ea typeface="Calibri"/>
                <a:cs typeface="Calibri"/>
                <a:sym typeface="Calibri"/>
              </a:defRPr>
            </a:lvl2pPr>
            <a:lvl3pPr marL="0" marR="0" lvl="2" indent="0" algn="l" rtl="0">
              <a:spcBef>
                <a:spcPts val="0"/>
              </a:spcBef>
              <a:buNone/>
              <a:defRPr sz="1800" b="0" i="0" u="none" strike="noStrike" cap="none">
                <a:solidFill>
                  <a:srgbClr val="BCBEC0"/>
                </a:solidFill>
                <a:latin typeface="Calibri"/>
                <a:ea typeface="Calibri"/>
                <a:cs typeface="Calibri"/>
                <a:sym typeface="Calibri"/>
              </a:defRPr>
            </a:lvl3pPr>
            <a:lvl4pPr marL="0" marR="0" lvl="3" indent="0" algn="l" rtl="0">
              <a:spcBef>
                <a:spcPts val="0"/>
              </a:spcBef>
              <a:buNone/>
              <a:defRPr sz="1800" b="0" i="0" u="none" strike="noStrike" cap="none">
                <a:solidFill>
                  <a:srgbClr val="BCBEC0"/>
                </a:solidFill>
                <a:latin typeface="Calibri"/>
                <a:ea typeface="Calibri"/>
                <a:cs typeface="Calibri"/>
                <a:sym typeface="Calibri"/>
              </a:defRPr>
            </a:lvl4pPr>
            <a:lvl5pPr marL="0" marR="0" lvl="4" indent="0" algn="l" rtl="0">
              <a:spcBef>
                <a:spcPts val="0"/>
              </a:spcBef>
              <a:buNone/>
              <a:defRPr sz="1800" b="0" i="0" u="none" strike="noStrike" cap="none">
                <a:solidFill>
                  <a:srgbClr val="BCBEC0"/>
                </a:solidFill>
                <a:latin typeface="Calibri"/>
                <a:ea typeface="Calibri"/>
                <a:cs typeface="Calibri"/>
                <a:sym typeface="Calibri"/>
              </a:defRPr>
            </a:lvl5pPr>
            <a:lvl6pPr marL="0" marR="0" lvl="5" indent="0" algn="l" rtl="0">
              <a:spcBef>
                <a:spcPts val="0"/>
              </a:spcBef>
              <a:buNone/>
              <a:defRPr sz="1800" b="0" i="0" u="none" strike="noStrike" cap="none">
                <a:solidFill>
                  <a:srgbClr val="BCBEC0"/>
                </a:solidFill>
                <a:latin typeface="Calibri"/>
                <a:ea typeface="Calibri"/>
                <a:cs typeface="Calibri"/>
                <a:sym typeface="Calibri"/>
              </a:defRPr>
            </a:lvl6pPr>
            <a:lvl7pPr marL="0" marR="0" lvl="6" indent="0" algn="l" rtl="0">
              <a:spcBef>
                <a:spcPts val="0"/>
              </a:spcBef>
              <a:buNone/>
              <a:defRPr sz="1800" b="0" i="0" u="none" strike="noStrike" cap="none">
                <a:solidFill>
                  <a:srgbClr val="BCBEC0"/>
                </a:solidFill>
                <a:latin typeface="Calibri"/>
                <a:ea typeface="Calibri"/>
                <a:cs typeface="Calibri"/>
                <a:sym typeface="Calibri"/>
              </a:defRPr>
            </a:lvl7pPr>
            <a:lvl8pPr marL="0" marR="0" lvl="7" indent="0" algn="l" rtl="0">
              <a:spcBef>
                <a:spcPts val="0"/>
              </a:spcBef>
              <a:buNone/>
              <a:defRPr sz="1800" b="0" i="0" u="none" strike="noStrike" cap="none">
                <a:solidFill>
                  <a:srgbClr val="BCBEC0"/>
                </a:solidFill>
                <a:latin typeface="Calibri"/>
                <a:ea typeface="Calibri"/>
                <a:cs typeface="Calibri"/>
                <a:sym typeface="Calibri"/>
              </a:defRPr>
            </a:lvl8pPr>
            <a:lvl9pPr marL="0" marR="0" lvl="8" indent="0" algn="l" rtl="0">
              <a:spcBef>
                <a:spcPts val="0"/>
              </a:spcBef>
              <a:buNone/>
              <a:defRPr sz="1800" b="0" i="0" u="none" strike="noStrike" cap="none">
                <a:solidFill>
                  <a:srgbClr val="BCBEC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7"/>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raytracing.github.io/"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hyperlink" Target="https://www.shadertoy.com/view/Xt3cDn" TargetMode="External"/><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hyperlink" Target="https://www.shadertoy.com/view/ltB3zD"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8.pn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www.shadertoy.com/view/DtV3Rc"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7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5.png"/></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6.gif"/></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dirty="0"/>
          </a:p>
        </p:txBody>
      </p:sp>
      <p:sp>
        <p:nvSpPr>
          <p:cNvPr id="47" name="Google Shape;47;p8"/>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en-BR"/>
              <a:t>Aula 25: Raytracing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Lançando os Raios na Cena</a:t>
            </a:r>
            <a:endParaRPr dirty="0"/>
          </a:p>
        </p:txBody>
      </p:sp>
      <p:sp>
        <p:nvSpPr>
          <p:cNvPr id="253" name="Google Shape;253;p3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a:latin typeface="Arial"/>
                <a:ea typeface="Arial"/>
                <a:cs typeface="Arial"/>
                <a:sym typeface="Arial"/>
              </a:rPr>
              <a:t>Vamos lançar raios pelos pixels e calcular a cor vista na direção desses raios. As etapas envolvidas são:</a:t>
            </a:r>
            <a:endParaRPr sz="2650" dirty="0">
              <a:latin typeface="Arial"/>
              <a:ea typeface="Arial"/>
              <a:cs typeface="Arial"/>
              <a:sym typeface="Arial"/>
            </a:endParaRPr>
          </a:p>
          <a:p>
            <a:pPr marL="457200" lvl="0" indent="-396875" algn="l" rtl="0">
              <a:spcBef>
                <a:spcPts val="400"/>
              </a:spcBef>
              <a:spcAft>
                <a:spcPts val="0"/>
              </a:spcAft>
              <a:buSzPts val="2650"/>
              <a:buFont typeface="Arial"/>
              <a:buAutoNum type="arabicPeriod"/>
            </a:pPr>
            <a:r>
              <a:rPr lang="en-BR" sz="2650">
                <a:latin typeface="Arial"/>
                <a:ea typeface="Arial"/>
                <a:cs typeface="Arial"/>
                <a:sym typeface="Arial"/>
              </a:rPr>
              <a:t>calcular o raio do ponto de vista até o pixel;</a:t>
            </a:r>
            <a:endParaRPr sz="2650" dirty="0">
              <a:latin typeface="Arial"/>
              <a:ea typeface="Arial"/>
              <a:cs typeface="Arial"/>
              <a:sym typeface="Arial"/>
            </a:endParaRPr>
          </a:p>
          <a:p>
            <a:pPr marL="457200" lvl="0" indent="-396875" algn="l" rtl="0">
              <a:spcBef>
                <a:spcPts val="0"/>
              </a:spcBef>
              <a:spcAft>
                <a:spcPts val="0"/>
              </a:spcAft>
              <a:buSzPts val="2650"/>
              <a:buFont typeface="Arial"/>
              <a:buAutoNum type="arabicPeriod"/>
            </a:pPr>
            <a:r>
              <a:rPr lang="en-BR" sz="2650">
                <a:latin typeface="Arial"/>
                <a:ea typeface="Arial"/>
                <a:cs typeface="Arial"/>
                <a:sym typeface="Arial"/>
              </a:rPr>
              <a:t>determinar quais objetos o raio faz a interseção;</a:t>
            </a:r>
            <a:endParaRPr sz="2650" dirty="0">
              <a:latin typeface="Arial"/>
              <a:ea typeface="Arial"/>
              <a:cs typeface="Arial"/>
              <a:sym typeface="Arial"/>
            </a:endParaRPr>
          </a:p>
          <a:p>
            <a:pPr marL="457200" lvl="0" indent="-396875" algn="l" rtl="0">
              <a:spcBef>
                <a:spcPts val="0"/>
              </a:spcBef>
              <a:spcAft>
                <a:spcPts val="0"/>
              </a:spcAft>
              <a:buSzPts val="2650"/>
              <a:buFont typeface="Arial"/>
              <a:buAutoNum type="arabicPeriod"/>
            </a:pPr>
            <a:r>
              <a:rPr lang="en-BR" sz="2650">
                <a:latin typeface="Arial"/>
                <a:ea typeface="Arial"/>
                <a:cs typeface="Arial"/>
                <a:sym typeface="Arial"/>
              </a:rPr>
              <a:t>calcular uma cor para esse ponto de interseção.</a:t>
            </a:r>
            <a:endParaRPr dirty="0"/>
          </a:p>
        </p:txBody>
      </p:sp>
      <p:sp>
        <p:nvSpPr>
          <p:cNvPr id="254" name="Google Shape;254;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a:t>
            </a:fld>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51" name="Google Shape;351;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100</a:t>
            </a:fld>
            <a:endParaRPr/>
          </a:p>
        </p:txBody>
      </p:sp>
      <p:pic>
        <p:nvPicPr>
          <p:cNvPr id="352" name="Google Shape;352;p42"/>
          <p:cNvPicPr preferRelativeResize="0"/>
          <p:nvPr/>
        </p:nvPicPr>
        <p:blipFill>
          <a:blip r:embed="rId3">
            <a:alphaModFix/>
          </a:blip>
          <a:stretch>
            <a:fillRect/>
          </a:stretch>
        </p:blipFill>
        <p:spPr>
          <a:xfrm>
            <a:off x="627300" y="782117"/>
            <a:ext cx="4019550" cy="933450"/>
          </a:xfrm>
          <a:prstGeom prst="rect">
            <a:avLst/>
          </a:prstGeom>
          <a:noFill/>
          <a:ln>
            <a:noFill/>
          </a:ln>
        </p:spPr>
      </p:pic>
      <p:pic>
        <p:nvPicPr>
          <p:cNvPr id="353" name="Google Shape;353;p42"/>
          <p:cNvPicPr preferRelativeResize="0"/>
          <p:nvPr/>
        </p:nvPicPr>
        <p:blipFill>
          <a:blip r:embed="rId4">
            <a:alphaModFix/>
          </a:blip>
          <a:stretch>
            <a:fillRect/>
          </a:stretch>
        </p:blipFill>
        <p:spPr>
          <a:xfrm>
            <a:off x="627300" y="1867967"/>
            <a:ext cx="7458075" cy="914400"/>
          </a:xfrm>
          <a:prstGeom prst="rect">
            <a:avLst/>
          </a:prstGeom>
          <a:noFill/>
          <a:ln>
            <a:noFill/>
          </a:ln>
        </p:spPr>
      </p:pic>
      <p:pic>
        <p:nvPicPr>
          <p:cNvPr id="354" name="Google Shape;354;p42"/>
          <p:cNvPicPr preferRelativeResize="0"/>
          <p:nvPr/>
        </p:nvPicPr>
        <p:blipFill>
          <a:blip r:embed="rId5">
            <a:alphaModFix/>
          </a:blip>
          <a:stretch>
            <a:fillRect/>
          </a:stretch>
        </p:blipFill>
        <p:spPr>
          <a:xfrm>
            <a:off x="627300" y="2934767"/>
            <a:ext cx="4914900" cy="847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627300" y="3934892"/>
            <a:ext cx="3152775" cy="7905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07" name="Google Shape;4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101</a:t>
            </a:fld>
            <a:endParaRPr/>
          </a:p>
        </p:txBody>
      </p:sp>
      <p:pic>
        <p:nvPicPr>
          <p:cNvPr id="408" name="Google Shape;408;p48"/>
          <p:cNvPicPr preferRelativeResize="0"/>
          <p:nvPr/>
        </p:nvPicPr>
        <p:blipFill>
          <a:blip r:embed="rId3">
            <a:alphaModFix/>
          </a:blip>
          <a:stretch>
            <a:fillRect/>
          </a:stretch>
        </p:blipFill>
        <p:spPr>
          <a:xfrm>
            <a:off x="627300" y="782134"/>
            <a:ext cx="7980550" cy="4489050"/>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33" name="Google Shape;433;p5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102</a:t>
            </a:fld>
            <a:endParaRPr/>
          </a:p>
        </p:txBody>
      </p:sp>
      <p:pic>
        <p:nvPicPr>
          <p:cNvPr id="434" name="Google Shape;434;p51"/>
          <p:cNvPicPr preferRelativeResize="0"/>
          <p:nvPr/>
        </p:nvPicPr>
        <p:blipFill>
          <a:blip r:embed="rId3">
            <a:alphaModFix/>
          </a:blip>
          <a:stretch>
            <a:fillRect/>
          </a:stretch>
        </p:blipFill>
        <p:spPr>
          <a:xfrm>
            <a:off x="627300" y="782134"/>
            <a:ext cx="8097475" cy="4554825"/>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sldNum" idx="12"/>
          </p:nvPr>
        </p:nvSpPr>
        <p:spPr>
          <a:xfrm>
            <a:off x="6553200" y="5296959"/>
            <a:ext cx="2133600" cy="30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BR"/>
              <a:t>103</a:t>
            </a:fld>
            <a:endParaRPr/>
          </a:p>
        </p:txBody>
      </p:sp>
      <p:sp>
        <p:nvSpPr>
          <p:cNvPr id="546" name="Google Shape;546;p64"/>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547" name="Google Shape;547;p64"/>
          <p:cNvSpPr txBox="1">
            <a:spLocks noGrp="1"/>
          </p:cNvSpPr>
          <p:nvPr>
            <p:ph type="body" idx="2"/>
          </p:nvPr>
        </p:nvSpPr>
        <p:spPr>
          <a:xfrm>
            <a:off x="1567650" y="2857499"/>
            <a:ext cx="6119700" cy="2299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en-BR" sz="2333"/>
              <a:t>Luciano Soares</a:t>
            </a:r>
            <a:endParaRPr/>
          </a:p>
          <a:p>
            <a:pPr marL="0" lvl="0" indent="0" algn="ctr" rtl="0">
              <a:spcBef>
                <a:spcPts val="467"/>
              </a:spcBef>
              <a:spcAft>
                <a:spcPts val="0"/>
              </a:spcAft>
              <a:buClr>
                <a:schemeClr val="lt1"/>
              </a:buClr>
              <a:buSzPts val="2333"/>
              <a:buFont typeface="Verdana"/>
              <a:buNone/>
            </a:pPr>
            <a:r>
              <a:rPr lang="en-BR" sz="2333"/>
              <a:t>&lt;lpsoares@insper.edu.br&gt;</a:t>
            </a:r>
            <a:endParaRPr sz="2333"/>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Criando câmera</a:t>
            </a:r>
            <a:endParaRPr dirty="0"/>
          </a:p>
        </p:txBody>
      </p:sp>
      <p:sp>
        <p:nvSpPr>
          <p:cNvPr id="261" name="Google Shape;261;p32"/>
          <p:cNvSpPr txBox="1">
            <a:spLocks noGrp="1"/>
          </p:cNvSpPr>
          <p:nvPr>
            <p:ph type="body" idx="1"/>
          </p:nvPr>
        </p:nvSpPr>
        <p:spPr>
          <a:xfrm>
            <a:off x="261575" y="838975"/>
            <a:ext cx="86379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Vamos deixar o ponto de vista no (0,0,0) olhando para o Z negativo.</a:t>
            </a:r>
            <a:endParaRPr sz="1900" dirty="0"/>
          </a:p>
          <a:p>
            <a:pPr marL="0" lvl="0" indent="0" algn="l" rtl="0">
              <a:spcBef>
                <a:spcPts val="400"/>
              </a:spcBef>
              <a:spcAft>
                <a:spcPts val="0"/>
              </a:spcAft>
              <a:buNone/>
            </a:pPr>
            <a:r>
              <a:rPr lang="en-BR" sz="1900"/>
              <a:t>Varredura:</a:t>
            </a:r>
          </a:p>
          <a:p>
            <a:pPr marL="800100" lvl="1" indent="-342900">
              <a:buFont typeface="Arial" panose="020B0604020202020204" pitchFamily="34" charset="0"/>
              <a:buChar char="•"/>
            </a:pPr>
            <a:r>
              <a:rPr lang="en-BR" sz="1900"/>
              <a:t>Em CPU teríamos de passar por um loop pixel por pixel</a:t>
            </a:r>
          </a:p>
          <a:p>
            <a:pPr marL="800100" lvl="1" indent="-342900">
              <a:buFont typeface="Arial" panose="020B0604020202020204" pitchFamily="34" charset="0"/>
              <a:buChar char="•"/>
            </a:pPr>
            <a:r>
              <a:rPr lang="en-BR" sz="1900"/>
              <a:t>Em GPU cada pixel automaticamente roda em paralelo</a:t>
            </a:r>
            <a:endParaRPr sz="1900" dirty="0"/>
          </a:p>
        </p:txBody>
      </p:sp>
      <p:sp>
        <p:nvSpPr>
          <p:cNvPr id="262" name="Google Shape;262;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11</a:t>
            </a:fld>
            <a:endParaRPr dirty="0"/>
          </a:p>
        </p:txBody>
      </p:sp>
      <p:pic>
        <p:nvPicPr>
          <p:cNvPr id="263" name="Google Shape;263;p32"/>
          <p:cNvPicPr preferRelativeResize="0"/>
          <p:nvPr/>
        </p:nvPicPr>
        <p:blipFill>
          <a:blip r:embed="rId3">
            <a:alphaModFix/>
          </a:blip>
          <a:stretch>
            <a:fillRect/>
          </a:stretch>
        </p:blipFill>
        <p:spPr>
          <a:xfrm>
            <a:off x="1021709" y="2937529"/>
            <a:ext cx="7117632" cy="24353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Interpolações</a:t>
            </a:r>
            <a:endParaRPr dirty="0"/>
          </a:p>
        </p:txBody>
      </p:sp>
      <p:sp>
        <p:nvSpPr>
          <p:cNvPr id="286" name="Google Shape;286;p3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Iremos fazer uma interpolação linear do branco para o azul para o fundo de tela, representando o céu.</a:t>
            </a:r>
            <a:endParaRPr dirty="0"/>
          </a:p>
        </p:txBody>
      </p:sp>
      <p:sp>
        <p:nvSpPr>
          <p:cNvPr id="287" name="Google Shape;287;p3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12</a:t>
            </a:fld>
            <a:endParaRPr dirty="0"/>
          </a:p>
        </p:txBody>
      </p:sp>
      <p:pic>
        <p:nvPicPr>
          <p:cNvPr id="288" name="Google Shape;288;p35"/>
          <p:cNvPicPr preferRelativeResize="0"/>
          <p:nvPr/>
        </p:nvPicPr>
        <p:blipFill>
          <a:blip r:embed="rId3">
            <a:alphaModFix/>
          </a:blip>
          <a:stretch>
            <a:fillRect/>
          </a:stretch>
        </p:blipFill>
        <p:spPr>
          <a:xfrm>
            <a:off x="2667000" y="2736238"/>
            <a:ext cx="3810000" cy="2143125"/>
          </a:xfrm>
          <a:prstGeom prst="rect">
            <a:avLst/>
          </a:prstGeom>
          <a:noFill/>
          <a:ln>
            <a:noFill/>
          </a:ln>
        </p:spPr>
      </p:pic>
      <p:pic>
        <p:nvPicPr>
          <p:cNvPr id="289" name="Google Shape;289;p35" descr="{&quot;backgroundColorModified&quot;:null,&quot;code&quot;:&quot;$$\\text{blendedValue}=\\left(1-t\\right)\\cdot\\text{startValue}+t\\cdot\\text{endValue}$$&quot;,&quot;aid&quot;:null,&quot;type&quot;:&quot;$$&quot;,&quot;backgroundColor&quot;:&quot;#FFFFFF&quot;,&quot;font&quot;:{&quot;size&quot;:12,&quot;color&quot;:&quot;#000000&quot;,&quot;family&quot;:&quot;Arial&quot;},&quot;id&quot;:&quot;2&quot;,&quot;ts&quot;:1635160622834,&quot;cs&quot;:&quot;xBkGz2O8Gs9HyS0zFaJQGw==&quot;,&quot;size&quot;:{&quot;width&quot;:408.6666666666667,&quot;height&quot;:19}}"/>
          <p:cNvPicPr preferRelativeResize="0"/>
          <p:nvPr/>
        </p:nvPicPr>
        <p:blipFill>
          <a:blip r:embed="rId4">
            <a:alphaModFix/>
          </a:blip>
          <a:stretch>
            <a:fillRect/>
          </a:stretch>
        </p:blipFill>
        <p:spPr>
          <a:xfrm>
            <a:off x="1298272" y="2011061"/>
            <a:ext cx="5711125" cy="265525"/>
          </a:xfrm>
          <a:prstGeom prst="rect">
            <a:avLst/>
          </a:prstGeom>
          <a:noFill/>
          <a:ln>
            <a:noFill/>
          </a:ln>
        </p:spPr>
      </p:pic>
      <p:sp>
        <p:nvSpPr>
          <p:cNvPr id="290" name="Google Shape;290;p35"/>
          <p:cNvSpPr txBox="1"/>
          <p:nvPr/>
        </p:nvSpPr>
        <p:spPr>
          <a:xfrm>
            <a:off x="1298272" y="2262304"/>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200">
                <a:solidFill>
                  <a:schemeClr val="dk1"/>
                </a:solidFill>
                <a:latin typeface="Calibri"/>
                <a:ea typeface="Calibri"/>
                <a:cs typeface="Calibri"/>
                <a:sym typeface="Calibri"/>
              </a:rPr>
              <a:t>t variando de 0 a 1</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Céu</a:t>
            </a:r>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13</a:t>
            </a:fld>
            <a:endParaRPr lang="pt-BR" dirty="0"/>
          </a:p>
        </p:txBody>
      </p:sp>
      <p:sp>
        <p:nvSpPr>
          <p:cNvPr id="5" name="TextBox 4">
            <a:extLst>
              <a:ext uri="{FF2B5EF4-FFF2-40B4-BE49-F238E27FC236}">
                <a16:creationId xmlns:a16="http://schemas.microsoft.com/office/drawing/2014/main" id="{0AEAE4D0-299A-9C28-5059-7B070326BB3D}"/>
              </a:ext>
            </a:extLst>
          </p:cNvPr>
          <p:cNvSpPr txBox="1"/>
          <p:nvPr/>
        </p:nvSpPr>
        <p:spPr>
          <a:xfrm>
            <a:off x="212849" y="739916"/>
            <a:ext cx="8428231" cy="4616648"/>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struct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ay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origin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vec3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ay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569CD6"/>
                </a:solidFill>
                <a:effectLst/>
                <a:latin typeface="Courier New" panose="02070309020205020404" pitchFamily="49" charset="0"/>
                <a:cs typeface="Courier New" panose="02070309020205020404" pitchFamily="49" charset="0"/>
              </a:rPr>
              <a:t>void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mainImage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out vec4 </a:t>
            </a:r>
            <a:r>
              <a:rPr lang="en-US" b="1" noProof="1">
                <a:solidFill>
                  <a:srgbClr val="9A9A9A"/>
                </a:solidFill>
                <a:effectLst/>
                <a:latin typeface="Courier New" panose="02070309020205020404" pitchFamily="49" charset="0"/>
                <a:cs typeface="Courier New" panose="02070309020205020404" pitchFamily="49" charset="0"/>
              </a:rPr>
              <a:t>fragColor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vec2 </a:t>
            </a:r>
            <a:r>
              <a:rPr lang="en-US" b="1" noProof="1">
                <a:solidFill>
                  <a:srgbClr val="9A9A9A"/>
                </a:solidFill>
                <a:effectLst/>
                <a:latin typeface="Courier New" panose="02070309020205020404" pitchFamily="49" charset="0"/>
                <a:cs typeface="Courier New" panose="02070309020205020404" pitchFamily="49" charset="0"/>
              </a:rPr>
              <a:t>fragCoord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uv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aspect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lower_left_corner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horizontal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vertical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lower_left_corner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horizontal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vertical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03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2D45-6ACF-6E55-1B50-139CFAC09369}"/>
              </a:ext>
            </a:extLst>
          </p:cNvPr>
          <p:cNvSpPr>
            <a:spLocks noGrp="1"/>
          </p:cNvSpPr>
          <p:nvPr>
            <p:ph type="title"/>
          </p:nvPr>
        </p:nvSpPr>
        <p:spPr/>
        <p:txBody>
          <a:bodyPr/>
          <a:lstStyle/>
          <a:p>
            <a:r>
              <a:rPr lang="pt-BR"/>
              <a:t>Resultado no </a:t>
            </a:r>
            <a:r>
              <a:rPr lang="pt-BR" err="1"/>
              <a:t>Shadertoy</a:t>
            </a:r>
            <a:endParaRPr lang="pt-BR"/>
          </a:p>
        </p:txBody>
      </p:sp>
      <p:sp>
        <p:nvSpPr>
          <p:cNvPr id="4" name="Slide Number Placeholder 3">
            <a:extLst>
              <a:ext uri="{FF2B5EF4-FFF2-40B4-BE49-F238E27FC236}">
                <a16:creationId xmlns:a16="http://schemas.microsoft.com/office/drawing/2014/main" id="{56DA7309-7976-4286-28C8-FD770C210E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14</a:t>
            </a:fld>
            <a:endParaRPr lang="en-BR"/>
          </a:p>
        </p:txBody>
      </p:sp>
      <p:pic>
        <p:nvPicPr>
          <p:cNvPr id="1026" name="Picture 2">
            <a:extLst>
              <a:ext uri="{FF2B5EF4-FFF2-40B4-BE49-F238E27FC236}">
                <a16:creationId xmlns:a16="http://schemas.microsoft.com/office/drawing/2014/main" id="{4DE2A792-9D61-21DC-A81A-34CE42200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00" y="905256"/>
            <a:ext cx="7766304" cy="4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5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D2A1-DAD4-0B42-FC70-A298F333627F}"/>
              </a:ext>
            </a:extLst>
          </p:cNvPr>
          <p:cNvSpPr>
            <a:spLocks noGrp="1"/>
          </p:cNvSpPr>
          <p:nvPr>
            <p:ph type="title"/>
          </p:nvPr>
        </p:nvSpPr>
        <p:spPr/>
        <p:txBody>
          <a:bodyPr/>
          <a:lstStyle/>
          <a:p>
            <a:r>
              <a:rPr lang="pt-BR"/>
              <a:t>Fórmula de </a:t>
            </a:r>
            <a:r>
              <a:rPr lang="pt-BR" err="1"/>
              <a:t>Bhaskara</a:t>
            </a:r>
            <a:endParaRPr lang="pt-BR"/>
          </a:p>
        </p:txBody>
      </p:sp>
      <p:sp>
        <p:nvSpPr>
          <p:cNvPr id="3" name="Text Placeholder 2">
            <a:extLst>
              <a:ext uri="{FF2B5EF4-FFF2-40B4-BE49-F238E27FC236}">
                <a16:creationId xmlns:a16="http://schemas.microsoft.com/office/drawing/2014/main" id="{B6C8033B-FC01-B88C-F873-4DA613F27FFA}"/>
              </a:ext>
            </a:extLst>
          </p:cNvPr>
          <p:cNvSpPr>
            <a:spLocks noGrp="1"/>
          </p:cNvSpPr>
          <p:nvPr>
            <p:ph type="body" idx="1"/>
          </p:nvPr>
        </p:nvSpPr>
        <p:spPr/>
        <p:txBody>
          <a:bodyPr/>
          <a:lstStyle/>
          <a:p>
            <a:r>
              <a:rPr lang="pt-BR"/>
              <a:t>Método para encontrar as raízes reais de uma equação do segundo grau através de seus coeficientes.</a:t>
            </a:r>
          </a:p>
        </p:txBody>
      </p:sp>
      <p:sp>
        <p:nvSpPr>
          <p:cNvPr id="4" name="Slide Number Placeholder 3">
            <a:extLst>
              <a:ext uri="{FF2B5EF4-FFF2-40B4-BE49-F238E27FC236}">
                <a16:creationId xmlns:a16="http://schemas.microsoft.com/office/drawing/2014/main" id="{BAE06465-116B-3276-CC8D-AE869DAF04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15</a:t>
            </a:fld>
            <a:endParaRPr lang="en-BR"/>
          </a:p>
        </p:txBody>
      </p:sp>
      <p:pic>
        <p:nvPicPr>
          <p:cNvPr id="6" name="Picture 5">
            <a:extLst>
              <a:ext uri="{FF2B5EF4-FFF2-40B4-BE49-F238E27FC236}">
                <a16:creationId xmlns:a16="http://schemas.microsoft.com/office/drawing/2014/main" id="{6CA814EA-608E-8B24-C7BA-D7032026CA87}"/>
              </a:ext>
            </a:extLst>
          </p:cNvPr>
          <p:cNvPicPr>
            <a:picLocks noChangeAspect="1"/>
          </p:cNvPicPr>
          <p:nvPr/>
        </p:nvPicPr>
        <p:blipFill>
          <a:blip r:embed="rId2"/>
          <a:stretch>
            <a:fillRect/>
          </a:stretch>
        </p:blipFill>
        <p:spPr>
          <a:xfrm>
            <a:off x="4827151" y="1608964"/>
            <a:ext cx="3685253" cy="3694176"/>
          </a:xfrm>
          <a:prstGeom prst="rect">
            <a:avLst/>
          </a:prstGeom>
        </p:spPr>
      </p:pic>
      <p:pic>
        <p:nvPicPr>
          <p:cNvPr id="7" name="Google Shape;330;p39" descr="{&quot;type&quot;:&quot;$$&quot;,&quot;font&quot;:{&quot;size&quot;:12,&quot;color&quot;:&quot;#000000&quot;,&quot;family&quot;:&quot;Arial&quot;},&quot;aid&quot;:null,&quot;id&quot;:&quot;4&quot;,&quot;backgroundColorModified&quot;:null,&quot;code&quot;:&quot;$$\\Delta=b^{2}-4ac$$&quot;,&quot;backgroundColor&quot;:&quot;#FFFFFF&quot;,&quot;ts&quot;:1635162244353,&quot;cs&quot;:&quot;qh4j5ggt2O1zkoZRjr431g==&quot;,&quot;size&quot;:{&quot;width&quot;:105.83333333333333,&quot;height&quot;:16.833333333333332}}">
            <a:extLst>
              <a:ext uri="{FF2B5EF4-FFF2-40B4-BE49-F238E27FC236}">
                <a16:creationId xmlns:a16="http://schemas.microsoft.com/office/drawing/2014/main" id="{D8873BB8-88C3-2E3E-84BF-1C8DD4EA3474}"/>
              </a:ext>
            </a:extLst>
          </p:cNvPr>
          <p:cNvPicPr preferRelativeResize="0"/>
          <p:nvPr/>
        </p:nvPicPr>
        <p:blipFill>
          <a:blip r:embed="rId3">
            <a:alphaModFix/>
          </a:blip>
          <a:stretch>
            <a:fillRect/>
          </a:stretch>
        </p:blipFill>
        <p:spPr>
          <a:xfrm>
            <a:off x="1137865" y="3072538"/>
            <a:ext cx="2412489" cy="383720"/>
          </a:xfrm>
          <a:prstGeom prst="rect">
            <a:avLst/>
          </a:prstGeom>
          <a:noFill/>
          <a:ln>
            <a:noFill/>
          </a:ln>
        </p:spPr>
      </p:pic>
      <p:pic>
        <p:nvPicPr>
          <p:cNvPr id="8" name="Google Shape;331;p39" descr="{&quot;font&quot;:{&quot;family&quot;:&quot;Arial&quot;,&quot;size&quot;:12,&quot;color&quot;:&quot;#000000&quot;},&quot;aid&quot;:null,&quot;type&quot;:&quot;$$&quot;,&quot;code&quot;:&quot;$$X=\\frac{-b\\pm{\\sqrt[]{\\Delta}}}{2a}$$&quot;,&quot;backgroundColorModified&quot;:null,&quot;backgroundColor&quot;:&quot;#FFFFFF&quot;,&quot;id&quot;:&quot;5&quot;,&quot;ts&quot;:1635162332812,&quot;cs&quot;:&quot;cUfn+zf/lUUIgODlaJHHPA==&quot;,&quot;size&quot;:{&quot;width&quot;:124,&quot;height&quot;:43.333333333333336}}">
            <a:extLst>
              <a:ext uri="{FF2B5EF4-FFF2-40B4-BE49-F238E27FC236}">
                <a16:creationId xmlns:a16="http://schemas.microsoft.com/office/drawing/2014/main" id="{2BE2CE66-23A6-5B18-44FD-88EE79102F81}"/>
              </a:ext>
            </a:extLst>
          </p:cNvPr>
          <p:cNvPicPr preferRelativeResize="0"/>
          <p:nvPr/>
        </p:nvPicPr>
        <p:blipFill>
          <a:blip r:embed="rId4">
            <a:alphaModFix/>
          </a:blip>
          <a:stretch>
            <a:fillRect/>
          </a:stretch>
        </p:blipFill>
        <p:spPr>
          <a:xfrm>
            <a:off x="1137866" y="4059696"/>
            <a:ext cx="2826599" cy="987792"/>
          </a:xfrm>
          <a:prstGeom prst="rect">
            <a:avLst/>
          </a:prstGeom>
          <a:noFill/>
          <a:ln>
            <a:noFill/>
          </a:ln>
        </p:spPr>
      </p:pic>
    </p:spTree>
    <p:extLst>
      <p:ext uri="{BB962C8B-B14F-4D97-AF65-F5344CB8AC3E}">
        <p14:creationId xmlns:p14="http://schemas.microsoft.com/office/powerpoint/2010/main" val="61276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297" name="Google Shape;297;p3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Esferas são objetos comuns em RayTracer devido à simplicidade de calcular a intersecção de um raio com uma esfera.</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r>
              <a:rPr lang="en-BR"/>
              <a:t>Assim, para um ponto (x, y, z) sobre a esfera a equação acima precisa ser verdadeira.</a:t>
            </a:r>
            <a:endParaRPr/>
          </a:p>
          <a:p>
            <a:pPr marL="0" lvl="0" indent="0" algn="l" rtl="0">
              <a:spcBef>
                <a:spcPts val="400"/>
              </a:spcBef>
              <a:spcAft>
                <a:spcPts val="0"/>
              </a:spcAft>
              <a:buNone/>
            </a:pPr>
            <a:endParaRPr/>
          </a:p>
          <a:p>
            <a:pPr marL="0" lvl="0" indent="0" algn="l" rtl="0">
              <a:spcBef>
                <a:spcPts val="400"/>
              </a:spcBef>
              <a:spcAft>
                <a:spcPts val="0"/>
              </a:spcAft>
              <a:buNone/>
            </a:pPr>
            <a:r>
              <a:rPr lang="en-BR"/>
              <a:t>Para um ponto dentro da esfera x</a:t>
            </a:r>
            <a:r>
              <a:rPr lang="en-BR" baseline="30000"/>
              <a:t>2</a:t>
            </a:r>
            <a:r>
              <a:rPr lang="en-BR"/>
              <a:t> + y</a:t>
            </a:r>
            <a:r>
              <a:rPr lang="en-BR" baseline="30000"/>
              <a:t>2</a:t>
            </a:r>
            <a:r>
              <a:rPr lang="en-BR"/>
              <a:t> + z</a:t>
            </a:r>
            <a:r>
              <a:rPr lang="en-BR" baseline="30000"/>
              <a:t>2</a:t>
            </a:r>
            <a:r>
              <a:rPr lang="en-BR"/>
              <a:t> &lt; R</a:t>
            </a:r>
            <a:r>
              <a:rPr lang="en-BR" baseline="30000"/>
              <a:t>2</a:t>
            </a:r>
            <a:r>
              <a:rPr lang="en-BR"/>
              <a:t> </a:t>
            </a:r>
            <a:endParaRPr/>
          </a:p>
          <a:p>
            <a:pPr marL="0" lvl="0" indent="0" algn="l" rtl="0">
              <a:spcBef>
                <a:spcPts val="400"/>
              </a:spcBef>
              <a:spcAft>
                <a:spcPts val="0"/>
              </a:spcAft>
              <a:buNone/>
            </a:pPr>
            <a:endParaRPr/>
          </a:p>
          <a:p>
            <a:pPr marL="0" lvl="0" indent="0" algn="l" rtl="0">
              <a:spcBef>
                <a:spcPts val="400"/>
              </a:spcBef>
              <a:spcAft>
                <a:spcPts val="0"/>
              </a:spcAft>
              <a:buNone/>
            </a:pPr>
            <a:r>
              <a:rPr lang="en-BR"/>
              <a:t>Para um ponto fora da esfera x</a:t>
            </a:r>
            <a:r>
              <a:rPr lang="en-BR" baseline="30000"/>
              <a:t>2</a:t>
            </a:r>
            <a:r>
              <a:rPr lang="en-BR"/>
              <a:t> + y</a:t>
            </a:r>
            <a:r>
              <a:rPr lang="en-BR" baseline="30000"/>
              <a:t>2</a:t>
            </a:r>
            <a:r>
              <a:rPr lang="en-BR"/>
              <a:t> + z</a:t>
            </a:r>
            <a:r>
              <a:rPr lang="en-BR" baseline="30000"/>
              <a:t>2</a:t>
            </a:r>
            <a:r>
              <a:rPr lang="en-BR"/>
              <a:t> &gt; R</a:t>
            </a:r>
            <a:r>
              <a:rPr lang="en-BR" baseline="30000"/>
              <a:t>2</a:t>
            </a:r>
            <a:r>
              <a:rPr lang="en-BR"/>
              <a:t> </a:t>
            </a:r>
            <a:endParaRPr/>
          </a:p>
          <a:p>
            <a:pPr marL="0" lvl="0" indent="0" algn="l" rtl="0">
              <a:spcBef>
                <a:spcPts val="400"/>
              </a:spcBef>
              <a:spcAft>
                <a:spcPts val="0"/>
              </a:spcAft>
              <a:buNone/>
            </a:pPr>
            <a:endParaRPr/>
          </a:p>
        </p:txBody>
      </p:sp>
      <p:sp>
        <p:nvSpPr>
          <p:cNvPr id="298" name="Google Shape;298;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16</a:t>
            </a:fld>
            <a:endParaRPr/>
          </a:p>
        </p:txBody>
      </p:sp>
      <p:pic>
        <p:nvPicPr>
          <p:cNvPr id="299" name="Google Shape;299;p36" descr="{&quot;code&quot;:&quot;$$x^{2}+y^{2}+z^{2}=R^{2}$$&quot;,&quot;backgroundColor&quot;:&quot;#FFFFFF&quot;,&quot;aid&quot;:null,&quot;font&quot;:{&quot;family&quot;:&quot;Arial&quot;,&quot;size&quot;:12,&quot;color&quot;:&quot;#000000&quot;},&quot;id&quot;:&quot;3&quot;,&quot;backgroundColorModified&quot;:null,&quot;type&quot;:&quot;$$&quot;,&quot;ts&quot;:1635160792972,&quot;cs&quot;:&quot;XiGAijEXqOoHOOmX+7oqyA==&quot;,&quot;size&quot;:{&quot;width&quot;:142,&quot;height&quot;:20.5}}"/>
          <p:cNvPicPr preferRelativeResize="0"/>
          <p:nvPr/>
        </p:nvPicPr>
        <p:blipFill>
          <a:blip r:embed="rId3">
            <a:alphaModFix/>
          </a:blip>
          <a:stretch>
            <a:fillRect/>
          </a:stretch>
        </p:blipFill>
        <p:spPr>
          <a:xfrm>
            <a:off x="2907325" y="1733613"/>
            <a:ext cx="2781899" cy="401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306" name="Google Shape;306;p37"/>
          <p:cNvSpPr txBox="1">
            <a:spLocks noGrp="1"/>
          </p:cNvSpPr>
          <p:nvPr>
            <p:ph type="body" idx="1"/>
          </p:nvPr>
        </p:nvSpPr>
        <p:spPr>
          <a:xfrm>
            <a:off x="235350" y="838975"/>
            <a:ext cx="87690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Para uma esfera centrada em (C</a:t>
            </a:r>
            <a:r>
              <a:rPr lang="en-BR" sz="1900" baseline="-25000"/>
              <a:t>x</a:t>
            </a:r>
            <a:r>
              <a:rPr lang="en-BR" sz="1900"/>
              <a:t>,C</a:t>
            </a:r>
            <a:r>
              <a:rPr lang="en-BR" sz="1900" baseline="-25000"/>
              <a:t>y</a:t>
            </a:r>
            <a:r>
              <a:rPr lang="en-BR" sz="1900"/>
              <a:t>,C</a:t>
            </a:r>
            <a:r>
              <a:rPr lang="en-BR" sz="1900" baseline="-25000"/>
              <a:t>z</a:t>
            </a:r>
            <a:r>
              <a:rPr lang="en-BR" sz="1900"/>
              <a:t>):</a:t>
            </a:r>
            <a:endParaRPr sz="1900"/>
          </a:p>
          <a:p>
            <a:pPr marL="0" lvl="0" indent="0" algn="l" rtl="0">
              <a:spcBef>
                <a:spcPts val="400"/>
              </a:spcBef>
              <a:spcAft>
                <a:spcPts val="0"/>
              </a:spcAft>
              <a:buNone/>
            </a:pPr>
            <a:endParaRPr sz="2500"/>
          </a:p>
          <a:p>
            <a:pPr marL="0" lvl="0" indent="0" algn="l" rtl="0">
              <a:spcBef>
                <a:spcPts val="400"/>
              </a:spcBef>
              <a:spcAft>
                <a:spcPts val="0"/>
              </a:spcAft>
              <a:buNone/>
            </a:pPr>
            <a:endParaRPr sz="2500"/>
          </a:p>
          <a:p>
            <a:pPr marL="0" lvl="0" indent="0" algn="l" rtl="0">
              <a:spcBef>
                <a:spcPts val="400"/>
              </a:spcBef>
              <a:spcAft>
                <a:spcPts val="0"/>
              </a:spcAft>
              <a:buNone/>
            </a:pPr>
            <a:endParaRPr sz="1900"/>
          </a:p>
          <a:p>
            <a:pPr marL="0" lvl="0" indent="0" algn="l" rtl="0">
              <a:spcBef>
                <a:spcPts val="400"/>
              </a:spcBef>
              <a:spcAft>
                <a:spcPts val="0"/>
              </a:spcAft>
              <a:buNone/>
            </a:pPr>
            <a:r>
              <a:rPr lang="en-BR" sz="1900"/>
              <a:t>Para um ponto P na superfície, podemos calcular o vetor (P-C), logo:</a:t>
            </a: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sz="1900"/>
          </a:p>
          <a:p>
            <a:pPr marL="0" lvl="0" indent="0" algn="l" rtl="0">
              <a:spcBef>
                <a:spcPts val="400"/>
              </a:spcBef>
              <a:spcAft>
                <a:spcPts val="0"/>
              </a:spcAft>
              <a:buNone/>
            </a:pPr>
            <a:r>
              <a:rPr lang="en-BR" sz="1900"/>
              <a:t>Assim a equação da esfera na forma vetorial é:</a:t>
            </a:r>
            <a:endParaRPr sz="1900"/>
          </a:p>
        </p:txBody>
      </p:sp>
      <p:sp>
        <p:nvSpPr>
          <p:cNvPr id="307" name="Google Shape;307;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17</a:t>
            </a:fld>
            <a:endParaRPr/>
          </a:p>
        </p:txBody>
      </p:sp>
      <p:pic>
        <p:nvPicPr>
          <p:cNvPr id="308" name="Google Shape;308;p37" descr="{&quot;aid&quot;:null,&quot;backgroundColorModified&quot;:false,&quot;font&quot;:{&quot;size&quot;:24.5,&quot;family&quot;:&quot;Arial&quot;,&quot;color&quot;:&quot;#000000&quot;},&quot;id&quot;:&quot;3&quot;,&quot;backgroundColor&quot;:&quot;#FFFFFF&quot;,&quot;type&quot;:&quot;$$&quot;,&quot;code&quot;:&quot;$$\\left(x-C_{x}\\right)^{2}+\\left(y-C_{y}\\right)^{2}+\\left(z-C_{z}\\right)^{2}=r^{2}$$&quot;,&quot;ts&quot;:1635161098727,&quot;cs&quot;:&quot;T+VaddbUDwwKX85PcY51cw==&quot;,&quot;size&quot;:{&quot;width&quot;:635.5,&quot;height&quot;:48}}"/>
          <p:cNvPicPr preferRelativeResize="0"/>
          <p:nvPr/>
        </p:nvPicPr>
        <p:blipFill>
          <a:blip r:embed="rId3">
            <a:alphaModFix/>
          </a:blip>
          <a:stretch>
            <a:fillRect/>
          </a:stretch>
        </p:blipFill>
        <p:spPr>
          <a:xfrm>
            <a:off x="1648073" y="1501650"/>
            <a:ext cx="5847842" cy="441692"/>
          </a:xfrm>
          <a:prstGeom prst="rect">
            <a:avLst/>
          </a:prstGeom>
          <a:noFill/>
          <a:ln>
            <a:noFill/>
          </a:ln>
        </p:spPr>
      </p:pic>
      <p:pic>
        <p:nvPicPr>
          <p:cNvPr id="309" name="Google Shape;309;p37" descr="{&quot;backgroundColorModified&quot;:false,&quot;code&quot;:&quot;$$\\left(\\mathbf{P}-\\mathbf{C}\\right)\\cdot\\left(\\mathbf{P}-\\mathbf{C}\\right)=\\left(x-C_{x}\\right)^{2}+\\left(y-C_{y}\\right)^{2}+\\left(z-C_{z}\\right)^{2}$$&quot;,&quot;type&quot;:&quot;$$&quot;,&quot;id&quot;:&quot;3&quot;,&quot;aid&quot;:null,&quot;font&quot;:{&quot;family&quot;:&quot;Arial&quot;,&quot;size&quot;:24.5,&quot;color&quot;:&quot;#000000&quot;},&quot;backgroundColor&quot;:&quot;#FFFFFF&quot;,&quot;ts&quot;:1635161397929,&quot;cs&quot;:&quot;kASbqao67yB5YWkcLOk97A==&quot;,&quot;size&quot;:{&quot;width&quot;:908,&quot;height&quot;:48.000000000000036}}"/>
          <p:cNvPicPr preferRelativeResize="0"/>
          <p:nvPr/>
        </p:nvPicPr>
        <p:blipFill>
          <a:blip r:embed="rId4">
            <a:alphaModFix/>
          </a:blip>
          <a:stretch>
            <a:fillRect/>
          </a:stretch>
        </p:blipFill>
        <p:spPr>
          <a:xfrm>
            <a:off x="394313" y="2943482"/>
            <a:ext cx="8355375" cy="441692"/>
          </a:xfrm>
          <a:prstGeom prst="rect">
            <a:avLst/>
          </a:prstGeom>
          <a:noFill/>
          <a:ln>
            <a:noFill/>
          </a:ln>
        </p:spPr>
      </p:pic>
      <p:pic>
        <p:nvPicPr>
          <p:cNvPr id="310" name="Google Shape;310;p37" descr="{&quot;type&quot;:&quot;$$&quot;,&quot;font&quot;:{&quot;size&quot;:23.5,&quot;family&quot;:&quot;Arial&quot;,&quot;color&quot;:&quot;#000000&quot;},&quot;backgroundColor&quot;:&quot;#FFFFFF&quot;,&quot;backgroundColorModified&quot;:false,&quot;aid&quot;:null,&quot;id&quot;:&quot;3&quot;,&quot;code&quot;:&quot;$$\\left(\\mathbf{P}-\\mathbf{C}\\right)\\cdot\\left(\\mathbf{P}-\\mathbf{C}\\right)=r^{2}$$&quot;,&quot;ts&quot;:1635161519385,&quot;cs&quot;:&quot;JeVcbIOkGArfLUgHMpU4YQ==&quot;,&quot;size&quot;:{&quot;width&quot;:366.6666666666667,&quot;height&quot;:41.666666666666664}}"/>
          <p:cNvPicPr preferRelativeResize="0"/>
          <p:nvPr/>
        </p:nvPicPr>
        <p:blipFill>
          <a:blip r:embed="rId5">
            <a:alphaModFix/>
          </a:blip>
          <a:stretch>
            <a:fillRect/>
          </a:stretch>
        </p:blipFill>
        <p:spPr>
          <a:xfrm>
            <a:off x="2676392" y="4498407"/>
            <a:ext cx="3492500" cy="39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317" name="Google Shape;317;p38"/>
          <p:cNvSpPr txBox="1">
            <a:spLocks noGrp="1"/>
          </p:cNvSpPr>
          <p:nvPr>
            <p:ph type="body" idx="1"/>
          </p:nvPr>
        </p:nvSpPr>
        <p:spPr>
          <a:xfrm>
            <a:off x="235350" y="838975"/>
            <a:ext cx="87690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Desejamos saber se o raio </a:t>
            </a:r>
            <a:r>
              <a:rPr lang="en-BR" sz="1900" b="1"/>
              <a:t>P</a:t>
            </a:r>
            <a:r>
              <a:rPr lang="en-BR" sz="1900"/>
              <a:t>(t)=</a:t>
            </a:r>
            <a:r>
              <a:rPr lang="en-BR" sz="1900" b="1"/>
              <a:t>A</a:t>
            </a:r>
            <a:r>
              <a:rPr lang="en-BR" sz="1900"/>
              <a:t>+t</a:t>
            </a:r>
            <a:r>
              <a:rPr lang="en-BR" sz="1900" b="1"/>
              <a:t>b</a:t>
            </a:r>
            <a:r>
              <a:rPr lang="en-BR" sz="1900"/>
              <a:t> intersecta a esfera, assim:</a:t>
            </a:r>
            <a:endParaRPr sz="1900"/>
          </a:p>
          <a:p>
            <a:pPr marL="0" lvl="0" indent="0" algn="l" rtl="0">
              <a:spcBef>
                <a:spcPts val="400"/>
              </a:spcBef>
              <a:spcAft>
                <a:spcPts val="0"/>
              </a:spcAft>
              <a:buNone/>
            </a:pPr>
            <a:endParaRPr sz="2500"/>
          </a:p>
          <a:p>
            <a:pPr marL="0" lvl="0" indent="0" algn="l" rtl="0">
              <a:spcBef>
                <a:spcPts val="400"/>
              </a:spcBef>
              <a:spcAft>
                <a:spcPts val="0"/>
              </a:spcAft>
              <a:buNone/>
            </a:pPr>
            <a:endParaRPr sz="2500"/>
          </a:p>
          <a:p>
            <a:pPr marL="0" lvl="0" indent="0" algn="l" rtl="0">
              <a:spcBef>
                <a:spcPts val="400"/>
              </a:spcBef>
              <a:spcAft>
                <a:spcPts val="0"/>
              </a:spcAft>
              <a:buNone/>
            </a:pPr>
            <a:endParaRPr sz="1900"/>
          </a:p>
          <a:p>
            <a:pPr marL="0" lvl="0" indent="0" algn="l" rtl="0">
              <a:spcBef>
                <a:spcPts val="400"/>
              </a:spcBef>
              <a:spcAft>
                <a:spcPts val="0"/>
              </a:spcAft>
              <a:buNone/>
            </a:pPr>
            <a:r>
              <a:rPr lang="en-BR" sz="1900"/>
              <a:t>Ou expandindo:</a:t>
            </a:r>
            <a:endParaRPr sz="1900"/>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18</a:t>
            </a:fld>
            <a:endParaRPr/>
          </a:p>
        </p:txBody>
      </p:sp>
      <p:pic>
        <p:nvPicPr>
          <p:cNvPr id="319" name="Google Shape;319;p38" descr="{&quot;backgroundColor&quot;:&quot;#FFFFFF&quot;,&quot;aid&quot;:null,&quot;code&quot;:&quot;$$\\left(\\mathbf{P}\\left(t\\right)-\\mathbf{C}\\right)\\cdot\\left(\\mathbf{P}\\left(t\\right)-\\mathbf{C}\\right)=r^{2}$$&quot;,&quot;id&quot;:&quot;3&quot;,&quot;type&quot;:&quot;$$&quot;,&quot;font&quot;:{&quot;size&quot;:23.5,&quot;color&quot;:&quot;#000000&quot;,&quot;family&quot;:&quot;Arial&quot;},&quot;backgroundColorModified&quot;:false,&quot;ts&quot;:1635161693884,&quot;cs&quot;:&quot;PRSj975urNoPRP1IdvUAFQ==&quot;,&quot;size&quot;:{&quot;width&quot;:450,&quot;height&quot;:41.666666666666664}}"/>
          <p:cNvPicPr preferRelativeResize="0"/>
          <p:nvPr/>
        </p:nvPicPr>
        <p:blipFill>
          <a:blip r:embed="rId3">
            <a:alphaModFix/>
          </a:blip>
          <a:stretch>
            <a:fillRect/>
          </a:stretch>
        </p:blipFill>
        <p:spPr>
          <a:xfrm>
            <a:off x="2428867" y="1588180"/>
            <a:ext cx="4286250" cy="396875"/>
          </a:xfrm>
          <a:prstGeom prst="rect">
            <a:avLst/>
          </a:prstGeom>
          <a:noFill/>
          <a:ln>
            <a:noFill/>
          </a:ln>
        </p:spPr>
      </p:pic>
      <p:pic>
        <p:nvPicPr>
          <p:cNvPr id="320" name="Google Shape;320;p38" descr="{&quot;backgroundColorModified&quot;:false,&quot;type&quot;:&quot;$$&quot;,&quot;code&quot;:&quot;$$\\left(\\mathbf{A}+tb-\\mathbf{C}\\right)\\cdot\\left(\\mathbf{A}+tb-\\mathbf{C}\\right)=r^{2}$$&quot;,&quot;aid&quot;:null,&quot;backgroundColor&quot;:&quot;#FFFFFF&quot;,&quot;font&quot;:{&quot;color&quot;:&quot;#000000&quot;,&quot;size&quot;:23.5,&quot;family&quot;:&quot;Arial&quot;},&quot;id&quot;:&quot;3&quot;,&quot;ts&quot;:1635161769487,&quot;cs&quot;:&quot;jtr1nJCdh+2xTKx5lFN/Ag==&quot;,&quot;size&quot;:{&quot;width&quot;:520.5,&quot;height&quot;:42.000000000000036}}"/>
          <p:cNvPicPr preferRelativeResize="0"/>
          <p:nvPr/>
        </p:nvPicPr>
        <p:blipFill>
          <a:blip r:embed="rId4">
            <a:alphaModFix/>
          </a:blip>
          <a:stretch>
            <a:fillRect/>
          </a:stretch>
        </p:blipFill>
        <p:spPr>
          <a:xfrm>
            <a:off x="2093117" y="3095910"/>
            <a:ext cx="4957763" cy="400050"/>
          </a:xfrm>
          <a:prstGeom prst="rect">
            <a:avLst/>
          </a:prstGeom>
          <a:noFill/>
          <a:ln>
            <a:noFill/>
          </a:ln>
        </p:spPr>
      </p:pic>
      <p:pic>
        <p:nvPicPr>
          <p:cNvPr id="321"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p:cNvPicPr preferRelativeResize="0"/>
          <p:nvPr/>
        </p:nvPicPr>
        <p:blipFill>
          <a:blip r:embed="rId5">
            <a:alphaModFix/>
          </a:blip>
          <a:stretch>
            <a:fillRect/>
          </a:stretch>
        </p:blipFill>
        <p:spPr>
          <a:xfrm>
            <a:off x="647692" y="3977360"/>
            <a:ext cx="7848600" cy="40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BR"/>
              <a:t>Adicionando uma Esfera</a:t>
            </a:r>
            <a:endParaRPr/>
          </a:p>
        </p:txBody>
      </p:sp>
      <p:sp>
        <p:nvSpPr>
          <p:cNvPr id="328" name="Google Shape;328;p39"/>
          <p:cNvSpPr txBox="1">
            <a:spLocks noGrp="1"/>
          </p:cNvSpPr>
          <p:nvPr>
            <p:ph type="body" idx="1"/>
          </p:nvPr>
        </p:nvSpPr>
        <p:spPr>
          <a:xfrm>
            <a:off x="390548" y="838985"/>
            <a:ext cx="8428200" cy="4705368"/>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Podemos usar o Bhaskara para encontrar as raízes da equação de segundo grau.</a:t>
            </a: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lang="pt-BR" sz="1900"/>
          </a:p>
          <a:p>
            <a:pPr marL="0" lvl="0" indent="0" algn="l" rtl="0">
              <a:spcBef>
                <a:spcPts val="400"/>
              </a:spcBef>
              <a:spcAft>
                <a:spcPts val="0"/>
              </a:spcAft>
              <a:buNone/>
            </a:pPr>
            <a:endParaRPr lang="en-BR" sz="1900"/>
          </a:p>
          <a:p>
            <a:pPr marL="0" lvl="0" indent="0" algn="l" rtl="0">
              <a:spcBef>
                <a:spcPts val="400"/>
              </a:spcBef>
              <a:spcAft>
                <a:spcPts val="0"/>
              </a:spcAft>
              <a:buNone/>
            </a:pPr>
            <a:endParaRPr lang="en-BR" sz="1900"/>
          </a:p>
          <a:p>
            <a:pPr marL="0" lvl="0" indent="0" algn="l" rtl="0">
              <a:spcBef>
                <a:spcPts val="400"/>
              </a:spcBef>
              <a:spcAft>
                <a:spcPts val="0"/>
              </a:spcAft>
              <a:buNone/>
            </a:pPr>
            <a:endParaRPr lang="en-BR" sz="1900"/>
          </a:p>
          <a:p>
            <a:pPr marL="0" lvl="0" indent="0" algn="l" rtl="0">
              <a:spcBef>
                <a:spcPts val="400"/>
              </a:spcBef>
              <a:spcAft>
                <a:spcPts val="0"/>
              </a:spcAft>
              <a:buNone/>
            </a:pPr>
            <a:endParaRPr lang="en-BR" sz="1900"/>
          </a:p>
          <a:p>
            <a:pPr marL="0" lvl="0" indent="0" algn="l" rtl="0">
              <a:spcBef>
                <a:spcPts val="400"/>
              </a:spcBef>
              <a:spcAft>
                <a:spcPts val="0"/>
              </a:spcAft>
              <a:buNone/>
            </a:pPr>
            <a:endParaRPr sz="1900"/>
          </a:p>
        </p:txBody>
      </p:sp>
      <p:sp>
        <p:nvSpPr>
          <p:cNvPr id="329" name="Google Shape;329;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19</a:t>
            </a:fld>
            <a:endParaRPr/>
          </a:p>
        </p:txBody>
      </p:sp>
      <p:pic>
        <p:nvPicPr>
          <p:cNvPr id="330" name="Google Shape;330;p39" descr="{&quot;type&quot;:&quot;$$&quot;,&quot;font&quot;:{&quot;size&quot;:12,&quot;color&quot;:&quot;#000000&quot;,&quot;family&quot;:&quot;Arial&quot;},&quot;aid&quot;:null,&quot;id&quot;:&quot;4&quot;,&quot;backgroundColorModified&quot;:null,&quot;code&quot;:&quot;$$\\Delta=b^{2}-4ac$$&quot;,&quot;backgroundColor&quot;:&quot;#FFFFFF&quot;,&quot;ts&quot;:1635162244353,&quot;cs&quot;:&quot;qh4j5ggt2O1zkoZRjr431g==&quot;,&quot;size&quot;:{&quot;width&quot;:105.83333333333333,&quot;height&quot;:16.833333333333332}}"/>
          <p:cNvPicPr preferRelativeResize="0"/>
          <p:nvPr/>
        </p:nvPicPr>
        <p:blipFill>
          <a:blip r:embed="rId3">
            <a:alphaModFix/>
          </a:blip>
          <a:stretch>
            <a:fillRect/>
          </a:stretch>
        </p:blipFill>
        <p:spPr>
          <a:xfrm>
            <a:off x="1924250" y="1682650"/>
            <a:ext cx="1663330" cy="264562"/>
          </a:xfrm>
          <a:prstGeom prst="rect">
            <a:avLst/>
          </a:prstGeom>
          <a:noFill/>
          <a:ln>
            <a:noFill/>
          </a:ln>
        </p:spPr>
      </p:pic>
      <p:pic>
        <p:nvPicPr>
          <p:cNvPr id="331" name="Google Shape;331;p39" descr="{&quot;font&quot;:{&quot;family&quot;:&quot;Arial&quot;,&quot;size&quot;:12,&quot;color&quot;:&quot;#000000&quot;},&quot;aid&quot;:null,&quot;type&quot;:&quot;$$&quot;,&quot;code&quot;:&quot;$$X=\\frac{-b\\pm{\\sqrt[]{\\Delta}}}{2a}$$&quot;,&quot;backgroundColorModified&quot;:null,&quot;backgroundColor&quot;:&quot;#FFFFFF&quot;,&quot;id&quot;:&quot;5&quot;,&quot;ts&quot;:1635162332812,&quot;cs&quot;:&quot;cUfn+zf/lUUIgODlaJHHPA==&quot;,&quot;size&quot;:{&quot;width&quot;:124,&quot;height&quot;:43.333333333333336}}"/>
          <p:cNvPicPr preferRelativeResize="0"/>
          <p:nvPr/>
        </p:nvPicPr>
        <p:blipFill>
          <a:blip r:embed="rId4">
            <a:alphaModFix/>
          </a:blip>
          <a:stretch>
            <a:fillRect/>
          </a:stretch>
        </p:blipFill>
        <p:spPr>
          <a:xfrm>
            <a:off x="4387879" y="1474400"/>
            <a:ext cx="1948847" cy="681050"/>
          </a:xfrm>
          <a:prstGeom prst="rect">
            <a:avLst/>
          </a:prstGeom>
          <a:noFill/>
          <a:ln>
            <a:noFill/>
          </a:ln>
        </p:spPr>
      </p:pic>
      <p:pic>
        <p:nvPicPr>
          <p:cNvPr id="332" name="Google Shape;332;p39"/>
          <p:cNvPicPr preferRelativeResize="0"/>
          <p:nvPr/>
        </p:nvPicPr>
        <p:blipFill>
          <a:blip r:embed="rId5">
            <a:alphaModFix/>
          </a:blip>
          <a:stretch>
            <a:fillRect/>
          </a:stretch>
        </p:blipFill>
        <p:spPr>
          <a:xfrm>
            <a:off x="5183548" y="3938047"/>
            <a:ext cx="2306355" cy="1472682"/>
          </a:xfrm>
          <a:prstGeom prst="rect">
            <a:avLst/>
          </a:prstGeom>
          <a:noFill/>
          <a:ln>
            <a:noFill/>
          </a:ln>
        </p:spPr>
      </p:pic>
      <p:pic>
        <p:nvPicPr>
          <p:cNvPr id="2"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a:extLst>
              <a:ext uri="{FF2B5EF4-FFF2-40B4-BE49-F238E27FC236}">
                <a16:creationId xmlns:a16="http://schemas.microsoft.com/office/drawing/2014/main" id="{135493BA-5303-9852-83A5-575467636009}"/>
              </a:ext>
            </a:extLst>
          </p:cNvPr>
          <p:cNvPicPr preferRelativeResize="0"/>
          <p:nvPr/>
        </p:nvPicPr>
        <p:blipFill>
          <a:blip r:embed="rId6">
            <a:alphaModFix/>
          </a:blip>
          <a:stretch>
            <a:fillRect/>
          </a:stretch>
        </p:blipFill>
        <p:spPr>
          <a:xfrm>
            <a:off x="798521" y="2457450"/>
            <a:ext cx="7848600" cy="400050"/>
          </a:xfrm>
          <a:prstGeom prst="rect">
            <a:avLst/>
          </a:prstGeom>
          <a:noFill/>
          <a:ln>
            <a:noFill/>
          </a:ln>
        </p:spPr>
      </p:pic>
      <p:grpSp>
        <p:nvGrpSpPr>
          <p:cNvPr id="6" name="Group 5">
            <a:extLst>
              <a:ext uri="{FF2B5EF4-FFF2-40B4-BE49-F238E27FC236}">
                <a16:creationId xmlns:a16="http://schemas.microsoft.com/office/drawing/2014/main" id="{15A32038-51C2-4888-2D2A-C704B367BB04}"/>
              </a:ext>
            </a:extLst>
          </p:cNvPr>
          <p:cNvGrpSpPr/>
          <p:nvPr/>
        </p:nvGrpSpPr>
        <p:grpSpPr>
          <a:xfrm>
            <a:off x="775536" y="2906511"/>
            <a:ext cx="987279" cy="617620"/>
            <a:chOff x="775536" y="2906511"/>
            <a:chExt cx="987279" cy="617620"/>
          </a:xfrm>
        </p:grpSpPr>
        <p:sp>
          <p:nvSpPr>
            <p:cNvPr id="4" name="TextBox 3">
              <a:extLst>
                <a:ext uri="{FF2B5EF4-FFF2-40B4-BE49-F238E27FC236}">
                  <a16:creationId xmlns:a16="http://schemas.microsoft.com/office/drawing/2014/main" id="{928E70BE-FE16-7CDD-2381-E7ABDADD480C}"/>
                </a:ext>
              </a:extLst>
            </p:cNvPr>
            <p:cNvSpPr txBox="1"/>
            <p:nvPr/>
          </p:nvSpPr>
          <p:spPr>
            <a:xfrm>
              <a:off x="1121707" y="3154799"/>
              <a:ext cx="584545" cy="369332"/>
            </a:xfrm>
            <a:prstGeom prst="rect">
              <a:avLst/>
            </a:prstGeom>
            <a:noFill/>
          </p:spPr>
          <p:txBody>
            <a:bodyPr wrap="square">
              <a:spAutoFit/>
            </a:bodyPr>
            <a:lstStyle/>
            <a:p>
              <a:r>
                <a:rPr lang="pt-BR" sz="1800"/>
                <a:t>a</a:t>
              </a:r>
            </a:p>
          </p:txBody>
        </p:sp>
        <p:sp>
          <p:nvSpPr>
            <p:cNvPr id="5" name="Left Brace 4">
              <a:extLst>
                <a:ext uri="{FF2B5EF4-FFF2-40B4-BE49-F238E27FC236}">
                  <a16:creationId xmlns:a16="http://schemas.microsoft.com/office/drawing/2014/main" id="{C82EE537-08D7-BEFB-A67A-08FC92AA31A6}"/>
                </a:ext>
              </a:extLst>
            </p:cNvPr>
            <p:cNvSpPr/>
            <p:nvPr/>
          </p:nvSpPr>
          <p:spPr>
            <a:xfrm rot="16200000">
              <a:off x="1108920" y="2573127"/>
              <a:ext cx="320511" cy="987279"/>
            </a:xfrm>
            <a:prstGeom prst="leftBrac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7" name="Group 6">
            <a:extLst>
              <a:ext uri="{FF2B5EF4-FFF2-40B4-BE49-F238E27FC236}">
                <a16:creationId xmlns:a16="http://schemas.microsoft.com/office/drawing/2014/main" id="{BCF604D8-19F2-4DE8-6497-6F1AE2BE6E13}"/>
              </a:ext>
            </a:extLst>
          </p:cNvPr>
          <p:cNvGrpSpPr/>
          <p:nvPr/>
        </p:nvGrpSpPr>
        <p:grpSpPr>
          <a:xfrm>
            <a:off x="2164040" y="2906511"/>
            <a:ext cx="1889486" cy="617620"/>
            <a:chOff x="775536" y="2906511"/>
            <a:chExt cx="987279" cy="617620"/>
          </a:xfrm>
        </p:grpSpPr>
        <p:sp>
          <p:nvSpPr>
            <p:cNvPr id="8" name="TextBox 7">
              <a:extLst>
                <a:ext uri="{FF2B5EF4-FFF2-40B4-BE49-F238E27FC236}">
                  <a16:creationId xmlns:a16="http://schemas.microsoft.com/office/drawing/2014/main" id="{3E9FB584-8AF2-1DE5-DBE4-39FC802D8E99}"/>
                </a:ext>
              </a:extLst>
            </p:cNvPr>
            <p:cNvSpPr txBox="1"/>
            <p:nvPr/>
          </p:nvSpPr>
          <p:spPr>
            <a:xfrm>
              <a:off x="1190386" y="3154799"/>
              <a:ext cx="515866" cy="369332"/>
            </a:xfrm>
            <a:prstGeom prst="rect">
              <a:avLst/>
            </a:prstGeom>
            <a:noFill/>
          </p:spPr>
          <p:txBody>
            <a:bodyPr wrap="square">
              <a:spAutoFit/>
            </a:bodyPr>
            <a:lstStyle/>
            <a:p>
              <a:r>
                <a:rPr lang="pt-BR" sz="1800"/>
                <a:t>b</a:t>
              </a:r>
            </a:p>
          </p:txBody>
        </p:sp>
        <p:sp>
          <p:nvSpPr>
            <p:cNvPr id="9" name="Left Brace 8">
              <a:extLst>
                <a:ext uri="{FF2B5EF4-FFF2-40B4-BE49-F238E27FC236}">
                  <a16:creationId xmlns:a16="http://schemas.microsoft.com/office/drawing/2014/main" id="{5BB79D73-0633-DE4C-600B-BC2868C2BB5C}"/>
                </a:ext>
              </a:extLst>
            </p:cNvPr>
            <p:cNvSpPr/>
            <p:nvPr/>
          </p:nvSpPr>
          <p:spPr>
            <a:xfrm rot="16200000">
              <a:off x="1108920" y="2573127"/>
              <a:ext cx="320511" cy="987279"/>
            </a:xfrm>
            <a:prstGeom prst="leftBrac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 name="Group 9">
            <a:extLst>
              <a:ext uri="{FF2B5EF4-FFF2-40B4-BE49-F238E27FC236}">
                <a16:creationId xmlns:a16="http://schemas.microsoft.com/office/drawing/2014/main" id="{FA86B98F-BD96-D6FA-3E86-DE1391591B45}"/>
              </a:ext>
            </a:extLst>
          </p:cNvPr>
          <p:cNvGrpSpPr/>
          <p:nvPr/>
        </p:nvGrpSpPr>
        <p:grpSpPr>
          <a:xfrm>
            <a:off x="4483778" y="2906510"/>
            <a:ext cx="3538515" cy="617620"/>
            <a:chOff x="775536" y="2906511"/>
            <a:chExt cx="987279" cy="617620"/>
          </a:xfrm>
        </p:grpSpPr>
        <p:sp>
          <p:nvSpPr>
            <p:cNvPr id="11" name="TextBox 10">
              <a:extLst>
                <a:ext uri="{FF2B5EF4-FFF2-40B4-BE49-F238E27FC236}">
                  <a16:creationId xmlns:a16="http://schemas.microsoft.com/office/drawing/2014/main" id="{FC18D763-F854-6BAF-AC59-90BE8FF0E32D}"/>
                </a:ext>
              </a:extLst>
            </p:cNvPr>
            <p:cNvSpPr txBox="1"/>
            <p:nvPr/>
          </p:nvSpPr>
          <p:spPr>
            <a:xfrm>
              <a:off x="1228868" y="3154799"/>
              <a:ext cx="477384" cy="369332"/>
            </a:xfrm>
            <a:prstGeom prst="rect">
              <a:avLst/>
            </a:prstGeom>
            <a:noFill/>
          </p:spPr>
          <p:txBody>
            <a:bodyPr wrap="square">
              <a:spAutoFit/>
            </a:bodyPr>
            <a:lstStyle/>
            <a:p>
              <a:r>
                <a:rPr lang="pt-BR" sz="1800"/>
                <a:t>c</a:t>
              </a:r>
            </a:p>
          </p:txBody>
        </p:sp>
        <p:sp>
          <p:nvSpPr>
            <p:cNvPr id="12" name="Left Brace 11">
              <a:extLst>
                <a:ext uri="{FF2B5EF4-FFF2-40B4-BE49-F238E27FC236}">
                  <a16:creationId xmlns:a16="http://schemas.microsoft.com/office/drawing/2014/main" id="{01EA77B9-68B4-7E9A-678C-0158D3F8FB18}"/>
                </a:ext>
              </a:extLst>
            </p:cNvPr>
            <p:cNvSpPr/>
            <p:nvPr/>
          </p:nvSpPr>
          <p:spPr>
            <a:xfrm rot="16200000">
              <a:off x="1108920" y="2573127"/>
              <a:ext cx="320511" cy="987279"/>
            </a:xfrm>
            <a:prstGeom prst="leftBrac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14" name="TextBox 13">
            <a:extLst>
              <a:ext uri="{FF2B5EF4-FFF2-40B4-BE49-F238E27FC236}">
                <a16:creationId xmlns:a16="http://schemas.microsoft.com/office/drawing/2014/main" id="{89E20092-FD25-EA85-0755-B2482A97C8E4}"/>
              </a:ext>
            </a:extLst>
          </p:cNvPr>
          <p:cNvSpPr txBox="1"/>
          <p:nvPr/>
        </p:nvSpPr>
        <p:spPr>
          <a:xfrm>
            <a:off x="1060896" y="4128327"/>
            <a:ext cx="3794193" cy="1282402"/>
          </a:xfrm>
          <a:prstGeom prst="rect">
            <a:avLst/>
          </a:prstGeom>
          <a:noFill/>
        </p:spPr>
        <p:txBody>
          <a:bodyPr wrap="square">
            <a:spAutoFit/>
          </a:bodyPr>
          <a:lstStyle/>
          <a:p>
            <a:pPr marL="0" lvl="0" indent="0" algn="l" rtl="0">
              <a:spcBef>
                <a:spcPts val="400"/>
              </a:spcBef>
              <a:spcAft>
                <a:spcPts val="0"/>
              </a:spcAft>
              <a:buNone/>
            </a:pPr>
            <a:r>
              <a:rPr lang="en-US" sz="2000"/>
              <a:t>Se o delta:</a:t>
            </a:r>
          </a:p>
          <a:p>
            <a:pPr marL="269999" lvl="0" indent="-197949" algn="l" rtl="0">
              <a:spcBef>
                <a:spcPts val="400"/>
              </a:spcBef>
              <a:spcAft>
                <a:spcPts val="0"/>
              </a:spcAft>
              <a:buSzPts val="1700"/>
              <a:buChar char="●"/>
            </a:pPr>
            <a:r>
              <a:rPr lang="en-US" sz="1800" err="1"/>
              <a:t>positivo</a:t>
            </a:r>
            <a:r>
              <a:rPr lang="en-US" sz="1800"/>
              <a:t>: </a:t>
            </a:r>
            <a:r>
              <a:rPr lang="en-US" sz="1800" err="1"/>
              <a:t>temos</a:t>
            </a:r>
            <a:r>
              <a:rPr lang="en-US" sz="1800"/>
              <a:t> </a:t>
            </a:r>
            <a:r>
              <a:rPr lang="en-US" sz="1800" err="1"/>
              <a:t>duas</a:t>
            </a:r>
            <a:r>
              <a:rPr lang="en-US" sz="1800"/>
              <a:t> </a:t>
            </a:r>
            <a:r>
              <a:rPr lang="en-US" sz="1800" err="1"/>
              <a:t>raizes</a:t>
            </a:r>
            <a:endParaRPr lang="en-US" sz="1800"/>
          </a:p>
          <a:p>
            <a:pPr marL="269999" lvl="0" indent="-197949" algn="l" rtl="0">
              <a:spcBef>
                <a:spcPts val="0"/>
              </a:spcBef>
              <a:spcAft>
                <a:spcPts val="0"/>
              </a:spcAft>
              <a:buSzPts val="1700"/>
              <a:buChar char="●"/>
            </a:pPr>
            <a:r>
              <a:rPr lang="en-US" sz="1800"/>
              <a:t>zero: </a:t>
            </a:r>
            <a:r>
              <a:rPr lang="en-US" sz="1800" err="1"/>
              <a:t>temos</a:t>
            </a:r>
            <a:r>
              <a:rPr lang="en-US" sz="1800"/>
              <a:t> </a:t>
            </a:r>
            <a:r>
              <a:rPr lang="en-US" sz="1800" err="1"/>
              <a:t>uma</a:t>
            </a:r>
            <a:r>
              <a:rPr lang="en-US" sz="1800"/>
              <a:t> </a:t>
            </a:r>
            <a:r>
              <a:rPr lang="en-US" sz="1800" err="1"/>
              <a:t>raiz</a:t>
            </a:r>
            <a:endParaRPr lang="en-US" sz="1800"/>
          </a:p>
          <a:p>
            <a:pPr marL="269999" lvl="0" indent="-197949" algn="l" rtl="0">
              <a:spcBef>
                <a:spcPts val="0"/>
              </a:spcBef>
              <a:spcAft>
                <a:spcPts val="0"/>
              </a:spcAft>
              <a:buSzPts val="1700"/>
              <a:buChar char="●"/>
            </a:pPr>
            <a:r>
              <a:rPr lang="en-US" sz="1800" err="1"/>
              <a:t>negativo</a:t>
            </a:r>
            <a:r>
              <a:rPr lang="en-US" sz="1800"/>
              <a:t>: </a:t>
            </a:r>
            <a:r>
              <a:rPr lang="en-US" sz="1800" err="1"/>
              <a:t>não</a:t>
            </a:r>
            <a:r>
              <a:rPr lang="en-US" sz="1800"/>
              <a:t> </a:t>
            </a:r>
            <a:r>
              <a:rPr lang="en-US" sz="1800" err="1"/>
              <a:t>temos</a:t>
            </a:r>
            <a:r>
              <a:rPr lang="en-US" sz="1800"/>
              <a:t> </a:t>
            </a:r>
            <a:r>
              <a:rPr lang="en-US" sz="1800" err="1"/>
              <a:t>solução</a:t>
            </a:r>
            <a:endParaRPr 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94472"/>
            <a:ext cx="8520600" cy="6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BR"/>
              <a:t>Ray Tracing</a:t>
            </a:r>
            <a:endParaRPr dirty="0"/>
          </a:p>
        </p:txBody>
      </p:sp>
      <p:sp>
        <p:nvSpPr>
          <p:cNvPr id="53" name="Google Shape;53;p9"/>
          <p:cNvSpPr txBox="1">
            <a:spLocks noGrp="1"/>
          </p:cNvSpPr>
          <p:nvPr>
            <p:ph type="body" idx="1"/>
          </p:nvPr>
        </p:nvSpPr>
        <p:spPr>
          <a:xfrm>
            <a:off x="311700" y="1280528"/>
            <a:ext cx="8520600" cy="379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BR"/>
              <a:t>Esta parte do curso foi baseada no livro:</a:t>
            </a:r>
            <a:endParaRPr dirty="0"/>
          </a:p>
          <a:p>
            <a:pPr marL="0" lvl="0" indent="0" algn="l" rtl="0">
              <a:spcBef>
                <a:spcPts val="1200"/>
              </a:spcBef>
              <a:spcAft>
                <a:spcPts val="0"/>
              </a:spcAft>
              <a:buNone/>
            </a:pPr>
            <a:r>
              <a:rPr lang="en-BR" sz="1100">
                <a:solidFill>
                  <a:srgbClr val="222222"/>
                </a:solidFill>
              </a:rPr>
              <a:t>“Ray Tracing in One Weekend”, por Peter Shirley</a:t>
            </a:r>
            <a:br>
              <a:rPr lang="en-BR" sz="1100">
                <a:solidFill>
                  <a:srgbClr val="222222"/>
                </a:solidFill>
              </a:rPr>
            </a:br>
            <a:r>
              <a:rPr lang="en-BR" sz="1100" b="1">
                <a:solidFill>
                  <a:srgbClr val="222222"/>
                </a:solidFill>
              </a:rPr>
              <a:t>URL (series)</a:t>
            </a:r>
            <a:r>
              <a:rPr lang="en-BR" sz="1100">
                <a:solidFill>
                  <a:srgbClr val="222222"/>
                </a:solidFill>
              </a:rPr>
              <a:t>: </a:t>
            </a:r>
            <a:r>
              <a:rPr lang="en-BR" sz="1100">
                <a:solidFill>
                  <a:srgbClr val="3388AA"/>
                </a:solidFill>
                <a:uFill>
                  <a:noFill/>
                </a:uFill>
                <a:hlinkClick r:id="rId3">
                  <a:extLst>
                    <a:ext uri="{A12FA001-AC4F-418D-AE19-62706E023703}">
                      <ahyp:hlinkClr xmlns:ahyp="http://schemas.microsoft.com/office/drawing/2018/hyperlinkcolor" val="tx"/>
                    </a:ext>
                  </a:extLst>
                </a:hlinkClick>
              </a:rPr>
              <a:t>https://raytracing.github.io/</a:t>
            </a:r>
            <a:endParaRPr sz="1100" dirty="0">
              <a:solidFill>
                <a:schemeClr val="dk1"/>
              </a:solidFill>
            </a:endParaRPr>
          </a:p>
          <a:p>
            <a:pPr marL="0" lvl="0" indent="0" algn="l" rtl="0">
              <a:spcBef>
                <a:spcPts val="1200"/>
              </a:spcBef>
              <a:spcAft>
                <a:spcPts val="0"/>
              </a:spcAft>
              <a:buNone/>
            </a:pPr>
            <a:endParaRPr sz="1100" dirty="0">
              <a:solidFill>
                <a:srgbClr val="3388AA"/>
              </a:solidFill>
            </a:endParaRPr>
          </a:p>
          <a:p>
            <a:pPr marL="0" lvl="0" indent="0" algn="l" rtl="0">
              <a:spcBef>
                <a:spcPts val="1200"/>
              </a:spcBef>
              <a:spcAft>
                <a:spcPts val="0"/>
              </a:spcAft>
              <a:buNone/>
            </a:pPr>
            <a:endParaRPr dirty="0"/>
          </a:p>
        </p:txBody>
      </p:sp>
      <p:pic>
        <p:nvPicPr>
          <p:cNvPr id="54" name="Google Shape;54;p9"/>
          <p:cNvPicPr preferRelativeResize="0"/>
          <p:nvPr/>
        </p:nvPicPr>
        <p:blipFill>
          <a:blip r:embed="rId4">
            <a:alphaModFix/>
          </a:blip>
          <a:stretch>
            <a:fillRect/>
          </a:stretch>
        </p:blipFill>
        <p:spPr>
          <a:xfrm>
            <a:off x="5102175" y="370019"/>
            <a:ext cx="2971800" cy="476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a:t>Uma esfera vermelha</a:t>
            </a:r>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20</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12849" y="739916"/>
            <a:ext cx="8428231" cy="3970318"/>
          </a:xfrm>
          <a:prstGeom prst="rect">
            <a:avLst/>
          </a:prstGeom>
          <a:solidFill>
            <a:schemeClr val="tx1"/>
          </a:solidFill>
        </p:spPr>
        <p:txBody>
          <a:bodyPr wrap="square">
            <a:spAutoFit/>
          </a:bodyPr>
          <a:lstStyle/>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vec3 </a:t>
            </a:r>
            <a:r>
              <a:rPr lang="en-US" b="1" noProof="1">
                <a:solidFill>
                  <a:srgbClr val="9A9A9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Ray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origin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center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radius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discriminat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b</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4.0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discriminat </a:t>
            </a:r>
            <a:r>
              <a:rPr lang="en-US" b="1" noProof="1">
                <a:solidFill>
                  <a:srgbClr val="B4B4B4"/>
                </a:solidFill>
                <a:effectLst/>
                <a:latin typeface="Courier New" panose="02070309020205020404" pitchFamily="49" charset="0"/>
                <a:cs typeface="Courier New" panose="02070309020205020404" pitchFamily="49" charset="0"/>
              </a:rPr>
              <a:t>&gt;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vec3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ay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pic>
        <p:nvPicPr>
          <p:cNvPr id="3"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a:extLst>
              <a:ext uri="{FF2B5EF4-FFF2-40B4-BE49-F238E27FC236}">
                <a16:creationId xmlns:a16="http://schemas.microsoft.com/office/drawing/2014/main" id="{0888D1D6-3103-7FF7-5DF2-890BF42B3EEB}"/>
              </a:ext>
            </a:extLst>
          </p:cNvPr>
          <p:cNvPicPr preferRelativeResize="0"/>
          <p:nvPr/>
        </p:nvPicPr>
        <p:blipFill>
          <a:blip r:embed="rId3">
            <a:alphaModFix/>
          </a:blip>
          <a:stretch>
            <a:fillRect/>
          </a:stretch>
        </p:blipFill>
        <p:spPr>
          <a:xfrm>
            <a:off x="373988" y="4861634"/>
            <a:ext cx="7848600" cy="400050"/>
          </a:xfrm>
          <a:prstGeom prst="rect">
            <a:avLst/>
          </a:prstGeom>
          <a:noFill/>
          <a:ln>
            <a:noFill/>
          </a:ln>
        </p:spPr>
      </p:pic>
    </p:spTree>
    <p:extLst>
      <p:ext uri="{BB962C8B-B14F-4D97-AF65-F5344CB8AC3E}">
        <p14:creationId xmlns:p14="http://schemas.microsoft.com/office/powerpoint/2010/main" val="201858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Desenhando a esfera</a:t>
            </a:r>
            <a:endParaRPr/>
          </a:p>
        </p:txBody>
      </p:sp>
      <p:sp>
        <p:nvSpPr>
          <p:cNvPr id="358" name="Google Shape;358;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21</a:t>
            </a:fld>
            <a:endParaRPr/>
          </a:p>
        </p:txBody>
      </p:sp>
      <p:sp>
        <p:nvSpPr>
          <p:cNvPr id="360" name="Google Shape;360;p42"/>
          <p:cNvSpPr txBox="1"/>
          <p:nvPr/>
        </p:nvSpPr>
        <p:spPr>
          <a:xfrm>
            <a:off x="694724" y="4291125"/>
            <a:ext cx="8154635"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2000" b="1">
                <a:solidFill>
                  <a:schemeClr val="dk1"/>
                </a:solidFill>
                <a:latin typeface="Calibri"/>
                <a:ea typeface="Calibri"/>
                <a:cs typeface="Calibri"/>
                <a:sym typeface="Calibri"/>
              </a:rPr>
              <a:t>Dois problemas:</a:t>
            </a:r>
            <a:endParaRPr sz="2000" b="1">
              <a:solidFill>
                <a:schemeClr val="dk1"/>
              </a:solidFill>
              <a:latin typeface="Calibri"/>
              <a:ea typeface="Calibri"/>
              <a:cs typeface="Calibri"/>
              <a:sym typeface="Calibri"/>
            </a:endParaRPr>
          </a:p>
          <a:p>
            <a:pPr marL="269999" lvl="0" indent="-216999" algn="l" rtl="0">
              <a:spcBef>
                <a:spcPts val="0"/>
              </a:spcBef>
              <a:spcAft>
                <a:spcPts val="0"/>
              </a:spcAft>
              <a:buClr>
                <a:schemeClr val="dk1"/>
              </a:buClr>
              <a:buSzPts val="2000"/>
              <a:buFont typeface="Calibri"/>
              <a:buChar char="●"/>
            </a:pPr>
            <a:r>
              <a:rPr lang="en-BR" sz="2000" b="1">
                <a:solidFill>
                  <a:schemeClr val="dk1"/>
                </a:solidFill>
                <a:latin typeface="Calibri"/>
                <a:ea typeface="Calibri"/>
                <a:cs typeface="Calibri"/>
                <a:sym typeface="Calibri"/>
              </a:rPr>
              <a:t>Uma esfera atrás da câmera também apareceria</a:t>
            </a:r>
            <a:endParaRPr sz="2000" b="1">
              <a:solidFill>
                <a:schemeClr val="dk1"/>
              </a:solidFill>
              <a:latin typeface="Calibri"/>
              <a:ea typeface="Calibri"/>
              <a:cs typeface="Calibri"/>
              <a:sym typeface="Calibri"/>
            </a:endParaRPr>
          </a:p>
          <a:p>
            <a:pPr marL="269999" lvl="0" indent="-216999" algn="l" rtl="0">
              <a:spcBef>
                <a:spcPts val="0"/>
              </a:spcBef>
              <a:spcAft>
                <a:spcPts val="0"/>
              </a:spcAft>
              <a:buClr>
                <a:schemeClr val="dk1"/>
              </a:buClr>
              <a:buSzPts val="2000"/>
              <a:buFont typeface="Calibri"/>
              <a:buChar char="●"/>
            </a:pPr>
            <a:r>
              <a:rPr lang="en-BR" sz="2000" b="1">
                <a:solidFill>
                  <a:schemeClr val="dk1"/>
                </a:solidFill>
                <a:latin typeface="Calibri"/>
                <a:ea typeface="Calibri"/>
                <a:cs typeface="Calibri"/>
                <a:sym typeface="Calibri"/>
              </a:rPr>
              <a:t>Não estamos tratando os tons de cores devido a efeitos de iluminação</a:t>
            </a:r>
            <a:endParaRPr sz="2000" b="1">
              <a:solidFill>
                <a:schemeClr val="dk1"/>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81C34837-0C55-4EFB-F2C8-EB9D9DEC3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055" y="753540"/>
            <a:ext cx="6289040" cy="35375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Normais na Superfície</a:t>
            </a:r>
            <a:endParaRPr/>
          </a:p>
        </p:txBody>
      </p:sp>
      <p:sp>
        <p:nvSpPr>
          <p:cNvPr id="367" name="Google Shape;367;p4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descobrir o vetor normal em um ponto na superfície de uma esfera, basta subtrair esse ponto do centro da esfera:</a:t>
            </a:r>
            <a:endParaRPr/>
          </a:p>
        </p:txBody>
      </p:sp>
      <p:sp>
        <p:nvSpPr>
          <p:cNvPr id="368" name="Google Shape;368;p4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22</a:t>
            </a:fld>
            <a:endParaRPr/>
          </a:p>
        </p:txBody>
      </p:sp>
      <p:pic>
        <p:nvPicPr>
          <p:cNvPr id="369" name="Google Shape;369;p43" descr="{&quot;font&quot;:{&quot;size&quot;:12,&quot;color&quot;:&quot;#000000&quot;,&quot;family&quot;:&quot;Arial&quot;},&quot;type&quot;:&quot;$$&quot;,&quot;id&quot;:&quot;6&quot;,&quot;backgroundColor&quot;:&quot;#FFFFFF&quot;,&quot;backgroundColorModified&quot;:null,&quot;aid&quot;:null,&quot;code&quot;:&quot;$$\\vec{\\mathbf{N}}=\\left(\\mathbf{P}-\\mathbf{C}\\right)$$&quot;,&quot;ts&quot;:1635163493138,&quot;cs&quot;:&quot;Mj3rkUB39QwiFfu9Sgr6cQ==&quot;,&quot;size&quot;:{&quot;width&quot;:107.33333333333333,&quot;height&quot;:22.5}}"/>
          <p:cNvPicPr preferRelativeResize="0"/>
          <p:nvPr/>
        </p:nvPicPr>
        <p:blipFill>
          <a:blip r:embed="rId3">
            <a:alphaModFix/>
          </a:blip>
          <a:stretch>
            <a:fillRect/>
          </a:stretch>
        </p:blipFill>
        <p:spPr>
          <a:xfrm>
            <a:off x="3584263" y="1779487"/>
            <a:ext cx="1975475" cy="414125"/>
          </a:xfrm>
          <a:prstGeom prst="rect">
            <a:avLst/>
          </a:prstGeom>
          <a:noFill/>
          <a:ln>
            <a:noFill/>
          </a:ln>
        </p:spPr>
      </p:pic>
      <p:pic>
        <p:nvPicPr>
          <p:cNvPr id="370" name="Google Shape;370;p43"/>
          <p:cNvPicPr preferRelativeResize="0"/>
          <p:nvPr/>
        </p:nvPicPr>
        <p:blipFill>
          <a:blip r:embed="rId4">
            <a:alphaModFix/>
          </a:blip>
          <a:stretch>
            <a:fillRect/>
          </a:stretch>
        </p:blipFill>
        <p:spPr>
          <a:xfrm>
            <a:off x="2352675" y="2676875"/>
            <a:ext cx="4438650" cy="262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a:t>Calculando as Normais</a:t>
            </a:r>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23</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12849" y="739916"/>
            <a:ext cx="8428231" cy="4955203"/>
          </a:xfrm>
          <a:prstGeom prst="rect">
            <a:avLst/>
          </a:prstGeom>
          <a:solidFill>
            <a:schemeClr val="tx1"/>
          </a:solidFill>
        </p:spPr>
        <p:txBody>
          <a:bodyPr wrap="square">
            <a:spAutoFit/>
          </a:bodyPr>
          <a:lstStyle/>
          <a:p>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hit_sphere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9A9A9A"/>
                </a:solidFill>
                <a:effectLst/>
                <a:latin typeface="Courier New" panose="02070309020205020404" pitchFamily="49" charset="0"/>
                <a:cs typeface="Courier New" panose="02070309020205020404" pitchFamily="49" charset="0"/>
              </a:rPr>
              <a:t>center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radius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Ray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oc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origin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center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a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b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oc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c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oc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oc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radius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radius</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discriminat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b</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b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4.0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discriminat </a:t>
            </a:r>
            <a:r>
              <a:rPr lang="en-US" sz="1200" b="1" noProof="1">
                <a:solidFill>
                  <a:srgbClr val="B4B4B4"/>
                </a:solidFill>
                <a:effectLst/>
                <a:latin typeface="Courier New" panose="02070309020205020404" pitchFamily="49" charset="0"/>
                <a:cs typeface="Courier New" panose="02070309020205020404" pitchFamily="49" charset="0"/>
              </a:rPr>
              <a:t>&lt;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else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b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sqrt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discriminat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DCDCAA"/>
                </a:solidFill>
                <a:effectLst/>
                <a:latin typeface="Courier New" panose="02070309020205020404" pitchFamily="49" charset="0"/>
                <a:cs typeface="Courier New" panose="02070309020205020404" pitchFamily="49" charset="0"/>
              </a:rPr>
              <a:t>point_at_parameter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latin typeface="Courier New" panose="02070309020205020404" pitchFamily="49" charset="0"/>
                <a:cs typeface="Courier New" panose="02070309020205020404" pitchFamily="49" charset="0"/>
              </a:rPr>
              <a:t>R</a:t>
            </a:r>
            <a:r>
              <a:rPr lang="en-US" sz="1200" b="1" noProof="1">
                <a:solidFill>
                  <a:srgbClr val="DADADA"/>
                </a:solidFill>
                <a:effectLst/>
                <a:latin typeface="Courier New" panose="02070309020205020404" pitchFamily="49" charset="0"/>
                <a:cs typeface="Courier New" panose="02070309020205020404" pitchFamily="49" charset="0"/>
              </a:rPr>
              <a:t>ay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origin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DCDCAA"/>
                </a:solidFill>
                <a:effectLst/>
                <a:latin typeface="Courier New" panose="02070309020205020404" pitchFamily="49" charset="0"/>
                <a:cs typeface="Courier New" panose="02070309020205020404" pitchFamily="49" charset="0"/>
              </a:rPr>
              <a:t>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latin typeface="Courier New" panose="02070309020205020404" pitchFamily="49" charset="0"/>
                <a:cs typeface="Courier New" panose="02070309020205020404" pitchFamily="49" charset="0"/>
              </a:rPr>
              <a:t>R</a:t>
            </a:r>
            <a:r>
              <a:rPr lang="en-US" sz="1200" b="1" noProof="1">
                <a:solidFill>
                  <a:srgbClr val="DADADA"/>
                </a:solidFill>
                <a:effectLst/>
                <a:latin typeface="Courier New" panose="02070309020205020404" pitchFamily="49" charset="0"/>
                <a:cs typeface="Courier New" panose="02070309020205020404" pitchFamily="49" charset="0"/>
              </a:rPr>
              <a:t>ay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hit_sphere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 </a:t>
            </a:r>
            <a:r>
              <a:rPr lang="en-US" sz="1200" b="1" noProof="1">
                <a:solidFill>
                  <a:srgbClr val="B4B4B4"/>
                </a:solidFill>
                <a:effectLst/>
                <a:latin typeface="Courier New" panose="02070309020205020404" pitchFamily="49" charset="0"/>
                <a:cs typeface="Courier New" panose="02070309020205020404" pitchFamily="49" charset="0"/>
              </a:rPr>
              <a:t>&gt;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point_at_parameter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unit_direction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unit_direction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mix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0.7</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425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Esfera exibindo valores das normais</a:t>
            </a:r>
            <a:endParaRPr/>
          </a:p>
        </p:txBody>
      </p:sp>
      <p:sp>
        <p:nvSpPr>
          <p:cNvPr id="385" name="Google Shape;385;p4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Os valores das normais (x,y,z) foram mapeados para as cores na superfície (r,b,g).</a:t>
            </a:r>
            <a:endParaRPr/>
          </a:p>
        </p:txBody>
      </p:sp>
      <p:sp>
        <p:nvSpPr>
          <p:cNvPr id="386" name="Google Shape;386;p4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24</a:t>
            </a:fld>
            <a:endParaRPr/>
          </a:p>
        </p:txBody>
      </p:sp>
      <p:pic>
        <p:nvPicPr>
          <p:cNvPr id="4100" name="Picture 4">
            <a:extLst>
              <a:ext uri="{FF2B5EF4-FFF2-40B4-BE49-F238E27FC236}">
                <a16:creationId xmlns:a16="http://schemas.microsoft.com/office/drawing/2014/main" id="{33B861A1-56CC-17E4-22DF-CEEC70675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831" y="1732914"/>
            <a:ext cx="6538338" cy="3677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Simplificando o código de intersecção de raios</a:t>
            </a:r>
            <a:endParaRPr/>
          </a:p>
        </p:txBody>
      </p:sp>
      <p:sp>
        <p:nvSpPr>
          <p:cNvPr id="394" name="Google Shape;394;p46"/>
          <p:cNvSpPr txBox="1">
            <a:spLocks noGrp="1"/>
          </p:cNvSpPr>
          <p:nvPr>
            <p:ph type="body" idx="1"/>
          </p:nvPr>
        </p:nvSpPr>
        <p:spPr>
          <a:xfrm>
            <a:off x="390550" y="1438675"/>
            <a:ext cx="8428200" cy="3896400"/>
          </a:xfrm>
          <a:prstGeom prst="rect">
            <a:avLst/>
          </a:prstGeom>
        </p:spPr>
        <p:txBody>
          <a:bodyPr spcFirstLastPara="1" wrap="square" lIns="91425" tIns="45700" rIns="91425" bIns="45700" anchor="t" anchorCtr="0">
            <a:normAutofit/>
          </a:bodyPr>
          <a:lstStyle/>
          <a:p>
            <a:pPr marL="179999" lvl="0" indent="-216999" algn="l" rtl="0">
              <a:spcBef>
                <a:spcPts val="400"/>
              </a:spcBef>
              <a:spcAft>
                <a:spcPts val="0"/>
              </a:spcAft>
              <a:buSzPts val="2000"/>
              <a:buChar char="●"/>
            </a:pPr>
            <a:r>
              <a:rPr lang="en-BR"/>
              <a:t>Primeiro: o produto escalar de um vetor por ele mesmo é igual ao quadrado do módulo daquele vetor.</a:t>
            </a:r>
            <a:endParaRPr/>
          </a:p>
          <a:p>
            <a:pPr marL="179999" lvl="0" indent="-216999" algn="l" rtl="0">
              <a:spcBef>
                <a:spcPts val="1000"/>
              </a:spcBef>
              <a:spcAft>
                <a:spcPts val="1000"/>
              </a:spcAft>
              <a:buSzPts val="2000"/>
              <a:buChar char="●"/>
            </a:pPr>
            <a:r>
              <a:rPr lang="en-BR"/>
              <a:t>Segundo: que o valor de b é uma multiplicação de 2, assim podemos colocar em evidência esse fator 2 e simplificar.</a:t>
            </a:r>
            <a:endParaRPr/>
          </a:p>
        </p:txBody>
      </p:sp>
      <p:sp>
        <p:nvSpPr>
          <p:cNvPr id="395" name="Google Shape;395;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25</a:t>
            </a:fld>
            <a:endParaRPr/>
          </a:p>
        </p:txBody>
      </p:sp>
      <p:pic>
        <p:nvPicPr>
          <p:cNvPr id="396" name="Google Shape;396;p46"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p:cNvPicPr preferRelativeResize="0"/>
          <p:nvPr/>
        </p:nvPicPr>
        <p:blipFill>
          <a:blip r:embed="rId3">
            <a:alphaModFix/>
          </a:blip>
          <a:stretch>
            <a:fillRect/>
          </a:stretch>
        </p:blipFill>
        <p:spPr>
          <a:xfrm>
            <a:off x="1047274" y="838977"/>
            <a:ext cx="6502001" cy="331425"/>
          </a:xfrm>
          <a:prstGeom prst="rect">
            <a:avLst/>
          </a:prstGeom>
          <a:noFill/>
          <a:ln>
            <a:noFill/>
          </a:ln>
        </p:spPr>
      </p:pic>
      <p:pic>
        <p:nvPicPr>
          <p:cNvPr id="397" name="Google Shape;397;p46"/>
          <p:cNvPicPr preferRelativeResize="0"/>
          <p:nvPr/>
        </p:nvPicPr>
        <p:blipFill>
          <a:blip r:embed="rId4">
            <a:alphaModFix/>
          </a:blip>
          <a:stretch>
            <a:fillRect/>
          </a:stretch>
        </p:blipFill>
        <p:spPr>
          <a:xfrm>
            <a:off x="3176488" y="2972293"/>
            <a:ext cx="2243575" cy="2549125"/>
          </a:xfrm>
          <a:prstGeom prst="rect">
            <a:avLst/>
          </a:prstGeom>
          <a:noFill/>
          <a:ln>
            <a:noFill/>
          </a:ln>
        </p:spPr>
      </p:pic>
      <p:sp>
        <p:nvSpPr>
          <p:cNvPr id="398" name="Google Shape;398;p46"/>
          <p:cNvSpPr/>
          <p:nvPr/>
        </p:nvSpPr>
        <p:spPr>
          <a:xfrm>
            <a:off x="4030054" y="791540"/>
            <a:ext cx="2438100" cy="44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6"/>
          <p:cNvSpPr/>
          <p:nvPr/>
        </p:nvSpPr>
        <p:spPr>
          <a:xfrm>
            <a:off x="2163851" y="782225"/>
            <a:ext cx="1577700" cy="44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Abstração para vários objetos intersectáveis</a:t>
            </a:r>
            <a:endParaRPr/>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ter organizar o algoritmo para renderizar diversos objetos, contudo GLSL não é uma linguagem Orientada a Objetos, como o livro de referência propõe. Assim vamos criar uma lista global.</a:t>
            </a:r>
          </a:p>
          <a:p>
            <a:pPr marL="0" lvl="0" indent="0" algn="l" rtl="0">
              <a:spcBef>
                <a:spcPts val="400"/>
              </a:spcBef>
              <a:spcAft>
                <a:spcPts val="0"/>
              </a:spcAft>
              <a:buNone/>
            </a:pPr>
            <a:endParaRPr lang="en-BR"/>
          </a:p>
          <a:p>
            <a:pPr marL="0" lvl="0" indent="0" algn="l" rtl="0">
              <a:spcBef>
                <a:spcPts val="400"/>
              </a:spcBef>
              <a:spcAft>
                <a:spcPts val="0"/>
              </a:spcAft>
              <a:buNone/>
            </a:pPr>
            <a:endParaRPr lang="en-B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26</a:t>
            </a:fld>
            <a:endParaRPr/>
          </a:p>
        </p:txBody>
      </p:sp>
      <p:sp>
        <p:nvSpPr>
          <p:cNvPr id="2" name="TextBox 1">
            <a:extLst>
              <a:ext uri="{FF2B5EF4-FFF2-40B4-BE49-F238E27FC236}">
                <a16:creationId xmlns:a16="http://schemas.microsoft.com/office/drawing/2014/main" id="{41139F6C-6E13-6943-518F-DEBD67D0B0AF}"/>
              </a:ext>
            </a:extLst>
          </p:cNvPr>
          <p:cNvSpPr txBox="1"/>
          <p:nvPr/>
        </p:nvSpPr>
        <p:spPr>
          <a:xfrm>
            <a:off x="357884" y="2395835"/>
            <a:ext cx="8428231" cy="3139321"/>
          </a:xfrm>
          <a:prstGeom prst="rect">
            <a:avLst/>
          </a:prstGeom>
          <a:solidFill>
            <a:schemeClr val="tx1"/>
          </a:solidFill>
        </p:spPr>
        <p:txBody>
          <a:bodyPr wrap="square">
            <a:spAutoFit/>
          </a:bodyPr>
          <a:lstStyle/>
          <a:p>
            <a:r>
              <a:rPr lang="en-US" sz="1800" b="1">
                <a:solidFill>
                  <a:srgbClr val="569CD6"/>
                </a:solidFill>
                <a:effectLst/>
                <a:latin typeface="Courier New" panose="02070309020205020404" pitchFamily="49" charset="0"/>
                <a:cs typeface="Courier New" panose="02070309020205020404" pitchFamily="49" charset="0"/>
              </a:rPr>
              <a:t>struct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4EC9B0"/>
                </a:solidFill>
                <a:effectLst/>
                <a:latin typeface="Courier New" panose="02070309020205020404" pitchFamily="49" charset="0"/>
                <a:cs typeface="Courier New" panose="02070309020205020404" pitchFamily="49" charset="0"/>
              </a:rPr>
              <a:t>Sphere</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DADADA"/>
                </a:solidFill>
                <a:effectLst/>
                <a:latin typeface="Courier New" panose="02070309020205020404" pitchFamily="49" charset="0"/>
                <a:cs typeface="Courier New" panose="02070309020205020404" pitchFamily="49" charset="0"/>
              </a:rPr>
              <a:t>  vec3 center</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569CD6"/>
                </a:solidFill>
                <a:effectLst/>
                <a:latin typeface="Courier New" panose="02070309020205020404" pitchFamily="49" charset="0"/>
                <a:cs typeface="Courier New" panose="02070309020205020404" pitchFamily="49" charset="0"/>
              </a:rPr>
              <a:t>  float</a:t>
            </a:r>
            <a:r>
              <a:rPr lang="en-US" sz="1800" b="1">
                <a:solidFill>
                  <a:srgbClr val="DADADA"/>
                </a:solidFill>
                <a:effectLst/>
                <a:latin typeface="Courier New" panose="02070309020205020404" pitchFamily="49" charset="0"/>
                <a:cs typeface="Courier New" panose="02070309020205020404" pitchFamily="49" charset="0"/>
              </a:rPr>
              <a:t> radius</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B4B4B4"/>
                </a:solidFill>
                <a:effectLst/>
                <a:latin typeface="Courier New" panose="02070309020205020404" pitchFamily="49" charset="0"/>
                <a:cs typeface="Courier New" panose="02070309020205020404" pitchFamily="49" charset="0"/>
              </a:rPr>
              <a:t>};</a:t>
            </a:r>
          </a:p>
          <a:p>
            <a:endParaRPr lang="en-US" sz="1800" b="1">
              <a:solidFill>
                <a:srgbClr val="B4B4B4"/>
              </a:solidFill>
              <a:latin typeface="Courier New" panose="02070309020205020404" pitchFamily="49" charset="0"/>
              <a:cs typeface="Courier New" panose="02070309020205020404" pitchFamily="49" charset="0"/>
            </a:endParaRPr>
          </a:p>
          <a:p>
            <a:br>
              <a:rPr lang="en-US" sz="1800" b="1">
                <a:solidFill>
                  <a:srgbClr val="DADADA"/>
                </a:solidFill>
                <a:effectLst/>
                <a:latin typeface="Courier New" panose="02070309020205020404" pitchFamily="49" charset="0"/>
                <a:cs typeface="Courier New" panose="02070309020205020404" pitchFamily="49" charset="0"/>
              </a:rPr>
            </a:br>
            <a:r>
              <a:rPr lang="en-US" sz="1800" b="1">
                <a:solidFill>
                  <a:srgbClr val="DADADA"/>
                </a:solidFill>
                <a:effectLst/>
                <a:latin typeface="Courier New" panose="02070309020205020404" pitchFamily="49" charset="0"/>
                <a:cs typeface="Courier New" panose="02070309020205020404" pitchFamily="49" charset="0"/>
              </a:rPr>
              <a:t>Sphere world[] </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9CDCFE"/>
                </a:solidFill>
                <a:effectLst/>
                <a:latin typeface="Courier New" panose="02070309020205020404" pitchFamily="49" charset="0"/>
                <a:cs typeface="Courier New" panose="02070309020205020404" pitchFamily="49" charset="0"/>
              </a:rPr>
              <a:t>Sphere</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2</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DCDCAA"/>
                </a:solidFill>
                <a:effectLst/>
                <a:latin typeface="Courier New" panose="02070309020205020404" pitchFamily="49" charset="0"/>
                <a:cs typeface="Courier New" panose="02070309020205020404" pitchFamily="49" charset="0"/>
              </a:rPr>
              <a:t>  Sphere</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CDCAA"/>
                </a:solidFill>
                <a:effectLst/>
                <a:latin typeface="Courier New" panose="02070309020205020404" pitchFamily="49" charset="0"/>
                <a:cs typeface="Courier New" panose="02070309020205020404" pitchFamily="49" charset="0"/>
              </a:rPr>
              <a:t>vec3</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0.0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5CEA8"/>
                </a:solidFill>
                <a:effectLst/>
                <a:latin typeface="Courier New" panose="02070309020205020404" pitchFamily="49" charset="0"/>
                <a:cs typeface="Courier New" panose="02070309020205020404" pitchFamily="49" charset="0"/>
              </a:rPr>
              <a:t>0.0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1.0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5CEA8"/>
                </a:solidFill>
                <a:effectLst/>
                <a:latin typeface="Courier New" panose="02070309020205020404" pitchFamily="49" charset="0"/>
                <a:cs typeface="Courier New" panose="02070309020205020404" pitchFamily="49" charset="0"/>
              </a:rPr>
              <a:t>0.5</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DCDCAA"/>
                </a:solidFill>
                <a:effectLst/>
                <a:latin typeface="Courier New" panose="02070309020205020404" pitchFamily="49" charset="0"/>
                <a:cs typeface="Courier New" panose="02070309020205020404" pitchFamily="49" charset="0"/>
              </a:rPr>
              <a:t>  Sphere</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CDCAA"/>
                </a:solidFill>
                <a:effectLst/>
                <a:latin typeface="Courier New" panose="02070309020205020404" pitchFamily="49" charset="0"/>
                <a:cs typeface="Courier New" panose="02070309020205020404" pitchFamily="49" charset="0"/>
              </a:rPr>
              <a:t>vec3</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0.0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100.5</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1.0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5CEA8"/>
                </a:solidFill>
                <a:effectLst/>
                <a:latin typeface="Courier New" panose="02070309020205020404" pitchFamily="49" charset="0"/>
                <a:cs typeface="Courier New" panose="02070309020205020404" pitchFamily="49" charset="0"/>
              </a:rPr>
              <a:t>100.0</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endParaRPr lang="en-US" sz="1800" b="1">
              <a:solidFill>
                <a:srgbClr val="DADADA"/>
              </a:solidFill>
              <a:effectLst/>
              <a:latin typeface="Courier New" panose="02070309020205020404" pitchFamily="49" charset="0"/>
              <a:cs typeface="Courier New" panose="02070309020205020404" pitchFamily="49"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Objetos intersectáveis</a:t>
            </a:r>
            <a:endParaRPr/>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criar uma estrutura para organizar os objetos intersectáveis (no momento esferas).</a:t>
            </a:r>
          </a:p>
          <a:p>
            <a:pPr marL="0" lvl="0" indent="0" algn="l" rtl="0">
              <a:spcBef>
                <a:spcPts val="400"/>
              </a:spcBef>
              <a:spcAft>
                <a:spcPts val="0"/>
              </a:spcAft>
              <a:buNone/>
            </a:pPr>
            <a:r>
              <a:rPr lang="en-BR"/>
              <a:t>Vamos testar se a intersecção ocorre entre um t</a:t>
            </a:r>
            <a:r>
              <a:rPr lang="en-BR" baseline="-25000"/>
              <a:t>min</a:t>
            </a:r>
            <a:r>
              <a:rPr lang="en-BR"/>
              <a:t> e t</a:t>
            </a:r>
            <a:r>
              <a:rPr lang="en-BR" baseline="-25000"/>
              <a:t>max</a:t>
            </a:r>
            <a:r>
              <a:rPr lang="en-BR"/>
              <a:t>.</a:t>
            </a:r>
            <a:endParaRPr/>
          </a:p>
          <a:p>
            <a:pPr marL="0" lvl="0" indent="0" algn="l" rtl="0">
              <a:spcBef>
                <a:spcPts val="400"/>
              </a:spcBef>
              <a:spcAft>
                <a:spcPts val="0"/>
              </a:spcAft>
              <a:buNone/>
            </a:pPr>
            <a:r>
              <a:rPr lang="en-BR"/>
              <a:t>Temos de limitar a intersecção mais próxima da origem do raio.</a:t>
            </a:r>
            <a:endParaRP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27</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357884" y="2395835"/>
            <a:ext cx="8428231" cy="1200329"/>
          </a:xfrm>
          <a:prstGeom prst="rect">
            <a:avLst/>
          </a:prstGeom>
          <a:solidFill>
            <a:schemeClr val="tx1"/>
          </a:solidFill>
        </p:spPr>
        <p:txBody>
          <a:bodyPr wrap="square">
            <a:spAutoFit/>
          </a:bodyPr>
          <a:lstStyle/>
          <a:p>
            <a:r>
              <a:rPr lang="en-US" sz="1800" b="1" noProof="1">
                <a:solidFill>
                  <a:srgbClr val="569CD6"/>
                </a:solidFill>
                <a:effectLst/>
                <a:latin typeface="Courier New" panose="02070309020205020404" pitchFamily="49" charset="0"/>
                <a:cs typeface="Courier New" panose="02070309020205020404" pitchFamily="49" charset="0"/>
              </a:rPr>
              <a:t>struct</a:t>
            </a:r>
            <a:r>
              <a:rPr lang="en-US" sz="1800" b="1" noProof="1">
                <a:solidFill>
                  <a:srgbClr val="DADADA"/>
                </a:solidFill>
                <a:effectLst/>
                <a:latin typeface="Courier New" panose="02070309020205020404" pitchFamily="49" charset="0"/>
                <a:cs typeface="Courier New" panose="02070309020205020404" pitchFamily="49" charset="0"/>
              </a:rPr>
              <a:t> </a:t>
            </a:r>
            <a:r>
              <a:rPr lang="en-US" sz="1800" b="1" noProof="1">
                <a:solidFill>
                  <a:srgbClr val="4EC9B0"/>
                </a:solidFill>
                <a:effectLst/>
                <a:latin typeface="Courier New" panose="02070309020205020404" pitchFamily="49" charset="0"/>
                <a:cs typeface="Courier New" panose="02070309020205020404" pitchFamily="49" charset="0"/>
              </a:rPr>
              <a:t>hit_record</a:t>
            </a:r>
            <a:r>
              <a:rPr lang="en-US" sz="1800" b="1" noProof="1">
                <a:solidFill>
                  <a:srgbClr val="DADADA"/>
                </a:solidFill>
                <a:effectLst/>
                <a:latin typeface="Courier New" panose="02070309020205020404" pitchFamily="49" charset="0"/>
                <a:cs typeface="Courier New" panose="02070309020205020404" pitchFamily="49" charset="0"/>
              </a:rPr>
              <a:t> </a:t>
            </a:r>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a:p>
            <a:r>
              <a:rPr lang="en-US" sz="1800" b="1" noProof="1">
                <a:solidFill>
                  <a:srgbClr val="569CD6"/>
                </a:solidFill>
                <a:effectLst/>
                <a:latin typeface="Courier New" panose="02070309020205020404" pitchFamily="49" charset="0"/>
                <a:cs typeface="Courier New" panose="02070309020205020404" pitchFamily="49" charset="0"/>
              </a:rPr>
              <a:t>  float</a:t>
            </a:r>
            <a:r>
              <a:rPr lang="en-US" sz="1800" b="1" noProof="1">
                <a:solidFill>
                  <a:srgbClr val="DADADA"/>
                </a:solidFill>
                <a:effectLst/>
                <a:latin typeface="Courier New" panose="02070309020205020404" pitchFamily="49" charset="0"/>
                <a:cs typeface="Courier New" panose="02070309020205020404" pitchFamily="49" charset="0"/>
              </a:rPr>
              <a:t> t</a:t>
            </a:r>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a:p>
            <a:r>
              <a:rPr lang="en-US" sz="1800" b="1" noProof="1">
                <a:solidFill>
                  <a:srgbClr val="DADADA"/>
                </a:solidFill>
                <a:effectLst/>
                <a:latin typeface="Courier New" panose="02070309020205020404" pitchFamily="49" charset="0"/>
                <a:cs typeface="Courier New" panose="02070309020205020404" pitchFamily="49" charset="0"/>
              </a:rPr>
              <a:t>  vec3 p</a:t>
            </a:r>
            <a:r>
              <a:rPr lang="en-US" sz="1800" b="1" noProof="1">
                <a:solidFill>
                  <a:srgbClr val="B4B4B4"/>
                </a:solidFill>
                <a:effectLst/>
                <a:latin typeface="Courier New" panose="02070309020205020404" pitchFamily="49" charset="0"/>
                <a:cs typeface="Courier New" panose="02070309020205020404" pitchFamily="49" charset="0"/>
              </a:rPr>
              <a:t>,</a:t>
            </a:r>
            <a:r>
              <a:rPr lang="en-US" sz="1800" b="1" noProof="1">
                <a:solidFill>
                  <a:srgbClr val="DADADA"/>
                </a:solidFill>
                <a:effectLst/>
                <a:latin typeface="Courier New" panose="02070309020205020404" pitchFamily="49" charset="0"/>
                <a:cs typeface="Courier New" panose="02070309020205020404" pitchFamily="49" charset="0"/>
              </a:rPr>
              <a:t> normal</a:t>
            </a:r>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a:p>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1781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Testando esfera pelo ponto de contato</a:t>
            </a:r>
            <a:endParaRPr/>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atualizar a rotina da esfera para usar a nova estrutura</a:t>
            </a:r>
            <a:r>
              <a:rPr lang="pt-BR"/>
              <a:t>.</a:t>
            </a:r>
            <a:endParaRP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28</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203200" y="1318875"/>
            <a:ext cx="8757920" cy="4185761"/>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Sphere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t_max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hit_record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origin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discriminat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half_b</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discriminat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return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false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a:t>
            </a:r>
          </a:p>
          <a:p>
            <a:r>
              <a:rPr lang="en-US" b="1" noProof="1">
                <a:solidFill>
                  <a:srgbClr val="569CD6"/>
                </a:solidFill>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sqrtd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sqrt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discriminat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root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sqrtd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root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t_min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t_max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root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sqrtd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root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t_min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t_max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false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point_at_parameter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normal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true</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49064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Face frontal e traseira</a:t>
            </a:r>
            <a:endParaRPr/>
          </a:p>
        </p:txBody>
      </p:sp>
      <p:sp>
        <p:nvSpPr>
          <p:cNvPr id="446" name="Google Shape;446;p5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Os raios lançados podem intersectar as superfícies dos objetos pelo lado interno ou externo, para obter a direção basta fazer uma operação de produto escalar dos vetores.</a:t>
            </a:r>
            <a:endParaRPr/>
          </a:p>
        </p:txBody>
      </p:sp>
      <p:sp>
        <p:nvSpPr>
          <p:cNvPr id="447" name="Google Shape;447;p5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29</a:t>
            </a:fld>
            <a:endParaRPr/>
          </a:p>
        </p:txBody>
      </p:sp>
      <p:pic>
        <p:nvPicPr>
          <p:cNvPr id="448" name="Google Shape;448;p52"/>
          <p:cNvPicPr preferRelativeResize="0"/>
          <p:nvPr/>
        </p:nvPicPr>
        <p:blipFill>
          <a:blip r:embed="rId3">
            <a:alphaModFix/>
          </a:blip>
          <a:stretch>
            <a:fillRect/>
          </a:stretch>
        </p:blipFill>
        <p:spPr>
          <a:xfrm>
            <a:off x="2154996" y="2011050"/>
            <a:ext cx="4286551" cy="339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Ray Tracing</a:t>
            </a:r>
            <a:endParaRPr dirty="0"/>
          </a:p>
        </p:txBody>
      </p:sp>
      <p:sp>
        <p:nvSpPr>
          <p:cNvPr id="61" name="Google Shape;61;p10"/>
          <p:cNvSpPr txBox="1">
            <a:spLocks noGrp="1"/>
          </p:cNvSpPr>
          <p:nvPr>
            <p:ph type="body" idx="1"/>
          </p:nvPr>
        </p:nvSpPr>
        <p:spPr>
          <a:xfrm>
            <a:off x="390550" y="838983"/>
            <a:ext cx="8428200" cy="10716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Ray Tracing usa um mecanismo de projeção de raios para reunir recursivamente as contribuições de luz de objetos reflexivos e refrativos.</a:t>
            </a:r>
            <a:endParaRPr dirty="0"/>
          </a:p>
        </p:txBody>
      </p:sp>
      <p:sp>
        <p:nvSpPr>
          <p:cNvPr id="62" name="Google Shape;62;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a:t>
            </a:fld>
            <a:endParaRPr dirty="0"/>
          </a:p>
        </p:txBody>
      </p:sp>
      <p:pic>
        <p:nvPicPr>
          <p:cNvPr id="63" name="Google Shape;63;p10"/>
          <p:cNvPicPr preferRelativeResize="0"/>
          <p:nvPr/>
        </p:nvPicPr>
        <p:blipFill>
          <a:blip r:embed="rId3">
            <a:alphaModFix/>
          </a:blip>
          <a:stretch>
            <a:fillRect/>
          </a:stretch>
        </p:blipFill>
        <p:spPr>
          <a:xfrm>
            <a:off x="1648987" y="1944025"/>
            <a:ext cx="5298586" cy="3466701"/>
          </a:xfrm>
          <a:prstGeom prst="rect">
            <a:avLst/>
          </a:prstGeom>
          <a:noFill/>
          <a:ln>
            <a:noFill/>
          </a:ln>
        </p:spPr>
      </p:pic>
      <p:sp>
        <p:nvSpPr>
          <p:cNvPr id="64" name="Google Shape;64;p10"/>
          <p:cNvSpPr txBox="1"/>
          <p:nvPr/>
        </p:nvSpPr>
        <p:spPr>
          <a:xfrm>
            <a:off x="731700" y="5416575"/>
            <a:ext cx="7680600" cy="276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BR" sz="600"/>
              <a:t>fonte: Ray Tracing Gems - High-Quality and Real-Time Rendering with DXR and Other APIs, por: Eric HainesTomas evAkenine-Möller</a:t>
            </a:r>
            <a:endParaRPr sz="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Tratando a face do objeto</a:t>
            </a:r>
            <a:endParaRP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30</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203200" y="627995"/>
            <a:ext cx="8757920" cy="5093702"/>
          </a:xfrm>
          <a:prstGeom prst="rect">
            <a:avLst/>
          </a:prstGeom>
          <a:solidFill>
            <a:schemeClr val="tx1"/>
          </a:solidFill>
        </p:spPr>
        <p:txBody>
          <a:bodyPr wrap="square">
            <a:spAutoFit/>
          </a:bodyPr>
          <a:lstStyle/>
          <a:p>
            <a:r>
              <a:rPr lang="en-US" sz="1300" b="1" noProof="1">
                <a:solidFill>
                  <a:srgbClr val="4EC9B0"/>
                </a:solidFill>
                <a:effectLst/>
                <a:latin typeface="Courier New" panose="02070309020205020404" pitchFamily="49" charset="0"/>
                <a:cs typeface="Courier New" panose="02070309020205020404" pitchFamily="49" charset="0"/>
              </a:rPr>
              <a:t>vec3</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set_face_normal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4EC9B0"/>
                </a:solidFill>
                <a:effectLst/>
                <a:latin typeface="Courier New" panose="02070309020205020404" pitchFamily="49" charset="0"/>
                <a:cs typeface="Courier New" panose="02070309020205020404" pitchFamily="49" charset="0"/>
              </a:rPr>
              <a:t>Ray</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vec3</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outward_normal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bool</a:t>
            </a:r>
            <a:r>
              <a:rPr lang="en-US" sz="1300" b="1" noProof="1">
                <a:solidFill>
                  <a:srgbClr val="DADADA"/>
                </a:solidFill>
                <a:effectLst/>
                <a:latin typeface="Courier New" panose="02070309020205020404" pitchFamily="49" charset="0"/>
                <a:cs typeface="Courier New" panose="02070309020205020404" pitchFamily="49" charset="0"/>
              </a:rPr>
              <a:t> front_face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outward_normal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5CEA8"/>
                </a:solidFill>
                <a:effectLst/>
                <a:latin typeface="Courier New" panose="02070309020205020404" pitchFamily="49" charset="0"/>
                <a:cs typeface="Courier New" panose="02070309020205020404" pitchFamily="49" charset="0"/>
              </a:rPr>
              <a:t>0.0</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return</a:t>
            </a:r>
            <a:r>
              <a:rPr lang="en-US" sz="1300" b="1" noProof="1">
                <a:solidFill>
                  <a:srgbClr val="DADADA"/>
                </a:solidFill>
                <a:effectLst/>
                <a:latin typeface="Courier New" panose="02070309020205020404" pitchFamily="49" charset="0"/>
                <a:cs typeface="Courier New" panose="02070309020205020404" pitchFamily="49" charset="0"/>
              </a:rPr>
              <a:t> front_face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outward_normal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outward_normal</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endParaRPr lang="en-US" sz="1300" b="1" noProof="1">
              <a:solidFill>
                <a:srgbClr val="569CD6"/>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bool</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hit_sphere</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4EC9B0"/>
                </a:solidFill>
                <a:effectLst/>
                <a:latin typeface="Courier New" panose="02070309020205020404" pitchFamily="49" charset="0"/>
                <a:cs typeface="Courier New" panose="02070309020205020404" pitchFamily="49" charset="0"/>
              </a:rPr>
              <a:t>Sphere</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Ray</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float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t_min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float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t_max</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out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hit_record</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rec</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ADADA"/>
                </a:solidFill>
                <a:effectLst/>
                <a:latin typeface="Courier New" panose="02070309020205020404" pitchFamily="49" charset="0"/>
                <a:cs typeface="Courier New" panose="02070309020205020404" pitchFamily="49" charset="0"/>
              </a:rPr>
              <a:t>  vec3 oc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origin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center</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a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c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radius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radius</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discriminat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half_b</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c</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if</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discriminat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5CEA8"/>
                </a:solidFill>
                <a:effectLst/>
                <a:latin typeface="Courier New" panose="02070309020205020404" pitchFamily="49" charset="0"/>
                <a:cs typeface="Courier New" panose="02070309020205020404" pitchFamily="49" charset="0"/>
              </a:rPr>
              <a:t>0.0</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8A0DF"/>
                </a:solidFill>
                <a:effectLst/>
                <a:latin typeface="Courier New" panose="02070309020205020404" pitchFamily="49" charset="0"/>
                <a:cs typeface="Courier New" panose="02070309020205020404" pitchFamily="49" charset="0"/>
              </a:rPr>
              <a:t>return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569CD6"/>
                </a:solidFill>
                <a:effectLst/>
                <a:latin typeface="Courier New" panose="02070309020205020404" pitchFamily="49" charset="0"/>
                <a:cs typeface="Courier New" panose="02070309020205020404" pitchFamily="49" charset="0"/>
              </a:rPr>
              <a:t>false</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800" b="1" noProof="1">
                <a:solidFill>
                  <a:srgbClr val="569CD6"/>
                </a:solidFill>
                <a:effectLst/>
                <a:latin typeface="Courier New" panose="02070309020205020404" pitchFamily="49" charset="0"/>
                <a:cs typeface="Courier New" panose="02070309020205020404" pitchFamily="49" charset="0"/>
              </a:rPr>
              <a:t>    </a:t>
            </a:r>
          </a:p>
          <a:p>
            <a:r>
              <a:rPr lang="en-US" sz="1300" b="1" noProof="1">
                <a:solidFill>
                  <a:srgbClr val="569CD6"/>
                </a:solidFill>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float</a:t>
            </a:r>
            <a:r>
              <a:rPr lang="en-US" sz="1300" b="1" noProof="1">
                <a:solidFill>
                  <a:srgbClr val="DADADA"/>
                </a:solidFill>
                <a:effectLst/>
                <a:latin typeface="Courier New" panose="02070309020205020404" pitchFamily="49" charset="0"/>
                <a:cs typeface="Courier New" panose="02070309020205020404" pitchFamily="49" charset="0"/>
              </a:rPr>
              <a:t> sqrtd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sqrt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discriminat</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root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sqrtd</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if</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root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t_min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t_max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root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latin typeface="Courier New" panose="02070309020205020404" pitchFamily="49" charset="0"/>
              <a:cs typeface="Courier New" panose="02070309020205020404" pitchFamily="49" charset="0"/>
            </a:endParaRPr>
          </a:p>
          <a:p>
            <a:r>
              <a:rPr lang="en-US" sz="1300" b="1" noProof="1">
                <a:solidFill>
                  <a:srgbClr val="DADADA"/>
                </a:solidFill>
                <a:effectLst/>
                <a:latin typeface="Courier New" panose="02070309020205020404" pitchFamily="49" charset="0"/>
                <a:cs typeface="Courier New" panose="02070309020205020404" pitchFamily="49" charset="0"/>
              </a:rPr>
              <a:t>    root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sqrtd</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if</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root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t_min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t_max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root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latin typeface="Courier New" panose="02070309020205020404" pitchFamily="49" charset="0"/>
                <a:cs typeface="Courier New" panose="02070309020205020404" pitchFamily="49" charset="0"/>
              </a:rPr>
              <a:t> </a:t>
            </a:r>
            <a:r>
              <a:rPr lang="en-US" sz="1300" b="1" noProof="1">
                <a:solidFill>
                  <a:srgbClr val="D8A0DF"/>
                </a:solidFill>
                <a:effectLst/>
                <a:latin typeface="Courier New" panose="02070309020205020404" pitchFamily="49" charset="0"/>
                <a:cs typeface="Courier New" panose="02070309020205020404" pitchFamily="49" charset="0"/>
              </a:rPr>
              <a:t>return</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false</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B4B4B4"/>
                </a:solidFill>
                <a:effectLst/>
                <a:latin typeface="Courier New" panose="02070309020205020404" pitchFamily="49" charset="0"/>
                <a:cs typeface="Courier New" panose="02070309020205020404" pitchFamily="49" charset="0"/>
              </a:rPr>
              <a:t>  }</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9CDCFE"/>
                </a:solidFill>
                <a:effectLst/>
                <a:latin typeface="Courier New" panose="02070309020205020404" pitchFamily="49" charset="0"/>
                <a:cs typeface="Courier New" panose="02070309020205020404" pitchFamily="49" charset="0"/>
              </a:rPr>
              <a:t>  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root</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9CDCFE"/>
                </a:solidFill>
                <a:effectLst/>
                <a:latin typeface="Courier New" panose="02070309020205020404" pitchFamily="49" charset="0"/>
                <a:cs typeface="Courier New" panose="02070309020205020404" pitchFamily="49" charset="0"/>
              </a:rPr>
              <a:t>  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p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point_at_parameter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t</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ADADA"/>
                </a:solidFill>
                <a:effectLst/>
                <a:latin typeface="Courier New" panose="02070309020205020404" pitchFamily="49" charset="0"/>
                <a:cs typeface="Courier New" panose="02070309020205020404" pitchFamily="49" charset="0"/>
              </a:rPr>
              <a:t>  vec3 outward_normal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p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center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radius</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9CDCFE"/>
                </a:solidFill>
                <a:effectLst/>
                <a:latin typeface="Courier New" panose="02070309020205020404" pitchFamily="49" charset="0"/>
                <a:cs typeface="Courier New" panose="02070309020205020404" pitchFamily="49" charset="0"/>
              </a:rPr>
              <a:t>  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normal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set_face_normal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outward_normal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8A0DF"/>
                </a:solidFill>
                <a:effectLst/>
                <a:latin typeface="Courier New" panose="02070309020205020404" pitchFamily="49" charset="0"/>
                <a:cs typeface="Courier New" panose="02070309020205020404" pitchFamily="49" charset="0"/>
              </a:rPr>
              <a:t>return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569CD6"/>
                </a:solidFill>
                <a:effectLst/>
                <a:latin typeface="Courier New" panose="02070309020205020404" pitchFamily="49" charset="0"/>
                <a:cs typeface="Courier New" panose="02070309020205020404" pitchFamily="49" charset="0"/>
              </a:rPr>
              <a:t>true</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return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569CD6"/>
                </a:solidFill>
                <a:effectLst/>
                <a:latin typeface="Courier New" panose="02070309020205020404" pitchFamily="49" charset="0"/>
                <a:cs typeface="Courier New" panose="02070309020205020404" pitchFamily="49" charset="0"/>
              </a:rPr>
              <a:t>true</a:t>
            </a:r>
            <a:r>
              <a:rPr lang="en-US" sz="1300" b="1" noProof="1">
                <a:solidFill>
                  <a:srgbClr val="B4B4B4"/>
                </a:solidFill>
                <a:effectLst/>
                <a:latin typeface="Courier New" panose="02070309020205020404" pitchFamily="49" charset="0"/>
                <a:cs typeface="Courier New" panose="02070309020205020404" pitchFamily="49" charset="0"/>
              </a:rPr>
              <a:t>);</a:t>
            </a:r>
            <a:br>
              <a:rPr lang="en-US" sz="1300" b="1" noProof="1">
                <a:solidFill>
                  <a:srgbClr val="DADADA"/>
                </a:solidFill>
                <a:effectLst/>
                <a:latin typeface="Courier New" panose="02070309020205020404" pitchFamily="49" charset="0"/>
                <a:cs typeface="Courier New" panose="02070309020205020404" pitchFamily="49" charset="0"/>
              </a:rPr>
            </a:b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81986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Tratando todos os objetos</a:t>
            </a:r>
            <a:endParaRPr/>
          </a:p>
        </p:txBody>
      </p:sp>
      <p:sp>
        <p:nvSpPr>
          <p:cNvPr id="414" name="Google Shape;414;p48"/>
          <p:cNvSpPr txBox="1">
            <a:spLocks noGrp="1"/>
          </p:cNvSpPr>
          <p:nvPr>
            <p:ph type="body" idx="1"/>
          </p:nvPr>
        </p:nvSpPr>
        <p:spPr>
          <a:xfrm>
            <a:off x="390548" y="60530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atualizar as rotinas para desenhar várias esferas.</a:t>
            </a:r>
            <a:endParaRP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31</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203200" y="1085195"/>
            <a:ext cx="8757920" cy="4401205"/>
          </a:xfrm>
          <a:prstGeom prst="rect">
            <a:avLst/>
          </a:prstGeom>
          <a:solidFill>
            <a:schemeClr val="tx1"/>
          </a:solidFill>
        </p:spPr>
        <p:txBody>
          <a:bodyPr wrap="square">
            <a:spAutoFit/>
          </a:bodyPr>
          <a:lstStyle/>
          <a:p>
            <a:r>
              <a:rPr lang="en-US" sz="1200" b="1" noProof="1">
                <a:solidFill>
                  <a:srgbClr val="569CD6"/>
                </a:solidFill>
                <a:effectLst/>
                <a:latin typeface="Courier New" panose="02070309020205020404" pitchFamily="49" charset="0"/>
                <a:cs typeface="Courier New" panose="02070309020205020404" pitchFamily="49" charset="0"/>
              </a:rPr>
              <a:t>bool</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hitable_list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t_min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t_max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inout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hit_record</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hit_record temp_rec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bool</a:t>
            </a:r>
            <a:r>
              <a:rPr lang="en-US" sz="1200" b="1" noProof="1">
                <a:solidFill>
                  <a:srgbClr val="DADADA"/>
                </a:solidFill>
                <a:effectLst/>
                <a:latin typeface="Courier New" panose="02070309020205020404" pitchFamily="49" charset="0"/>
                <a:cs typeface="Courier New" panose="02070309020205020404" pitchFamily="49" charset="0"/>
              </a:rPr>
              <a:t> hit_anything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false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closest_so_far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t_max</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for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569CD6"/>
                </a:solidFill>
                <a:effectLst/>
                <a:latin typeface="Courier New" panose="02070309020205020404" pitchFamily="49" charset="0"/>
                <a:cs typeface="Courier New" panose="02070309020205020404" pitchFamily="49" charset="0"/>
              </a:rPr>
              <a:t>int</a:t>
            </a:r>
            <a:r>
              <a:rPr lang="en-US" sz="1200" b="1" noProof="1">
                <a:solidFill>
                  <a:srgbClr val="DADADA"/>
                </a:solidFill>
                <a:effectLst/>
                <a:latin typeface="Courier New" panose="02070309020205020404" pitchFamily="49" charset="0"/>
                <a:cs typeface="Courier New" panose="02070309020205020404" pitchFamily="49" charset="0"/>
              </a:rPr>
              <a:t> i</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i</a:t>
            </a:r>
            <a:r>
              <a:rPr lang="en-US" sz="1200" b="1" noProof="1">
                <a:solidFill>
                  <a:srgbClr val="B4B4B4"/>
                </a:solidFill>
                <a:effectLst/>
                <a:latin typeface="Courier New" panose="02070309020205020404" pitchFamily="49" charset="0"/>
                <a:cs typeface="Courier New" panose="02070309020205020404" pitchFamily="49" charset="0"/>
              </a:rPr>
              <a:t>&lt;</a:t>
            </a:r>
            <a:r>
              <a:rPr lang="en-US" sz="1200" b="1" noProof="1">
                <a:solidFill>
                  <a:srgbClr val="9CDCFE"/>
                </a:solidFill>
                <a:effectLst/>
                <a:latin typeface="Courier New" panose="02070309020205020404" pitchFamily="49" charset="0"/>
                <a:cs typeface="Courier New" panose="02070309020205020404" pitchFamily="49" charset="0"/>
              </a:rPr>
              <a:t>world</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length</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i</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hit_sphere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world</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i</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t_min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closest_so_far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temp_rec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hit_anything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true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closest_so_far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temp_rec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rec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temp_rec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hit_anything</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4EC9B0"/>
                </a:solidFill>
                <a:effectLst/>
                <a:latin typeface="Courier New" panose="02070309020205020404" pitchFamily="49" charset="0"/>
                <a:cs typeface="Courier New" panose="02070309020205020404" pitchFamily="49" charset="0"/>
              </a:rPr>
              <a:t>vec3</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hit_record rec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hitable_list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10000.0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unit_direction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unit_direction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y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mix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0.7</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38814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organização do código</a:t>
            </a:r>
            <a:endParaRPr/>
          </a:p>
        </p:txBody>
      </p:sp>
      <p:sp>
        <p:nvSpPr>
          <p:cNvPr id="538" name="Google Shape;538;p6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Se tudo correu bem, você deve ter a seguinte imagem.</a:t>
            </a:r>
            <a:endParaRPr/>
          </a:p>
        </p:txBody>
      </p:sp>
      <p:sp>
        <p:nvSpPr>
          <p:cNvPr id="539" name="Google Shape;539;p6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32</a:t>
            </a:fld>
            <a:endParaRPr/>
          </a:p>
        </p:txBody>
      </p:sp>
      <p:pic>
        <p:nvPicPr>
          <p:cNvPr id="5122" name="Picture 2">
            <a:extLst>
              <a:ext uri="{FF2B5EF4-FFF2-40B4-BE49-F238E27FC236}">
                <a16:creationId xmlns:a16="http://schemas.microsoft.com/office/drawing/2014/main" id="{64AFDEAA-E558-8007-4EEF-84C5C1472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463847"/>
            <a:ext cx="6949440" cy="3909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Antialiasing</a:t>
            </a:r>
            <a:endParaRPr/>
          </a:p>
        </p:txBody>
      </p:sp>
      <p:sp>
        <p:nvSpPr>
          <p:cNvPr id="54" name="Google Shape;54;p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Imagem atual está gerando artefatos nas bordas dos objetos. Vamos fazer um antialising para reduzir esse problema.</a:t>
            </a:r>
            <a:endParaRPr/>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33</a:t>
            </a:fld>
            <a:endParaRPr/>
          </a:p>
        </p:txBody>
      </p:sp>
      <p:pic>
        <p:nvPicPr>
          <p:cNvPr id="56" name="Google Shape;56;p9"/>
          <p:cNvPicPr preferRelativeResize="0"/>
          <p:nvPr/>
        </p:nvPicPr>
        <p:blipFill>
          <a:blip r:embed="rId3">
            <a:alphaModFix/>
          </a:blip>
          <a:stretch>
            <a:fillRect/>
          </a:stretch>
        </p:blipFill>
        <p:spPr>
          <a:xfrm>
            <a:off x="2845874" y="1640238"/>
            <a:ext cx="2904800" cy="2434525"/>
          </a:xfrm>
          <a:prstGeom prst="rect">
            <a:avLst/>
          </a:prstGeom>
          <a:noFill/>
          <a:ln>
            <a:noFill/>
          </a:ln>
        </p:spPr>
      </p:pic>
      <p:sp>
        <p:nvSpPr>
          <p:cNvPr id="57" name="Google Shape;57;p9"/>
          <p:cNvSpPr txBox="1"/>
          <p:nvPr/>
        </p:nvSpPr>
        <p:spPr>
          <a:xfrm>
            <a:off x="390550" y="4558100"/>
            <a:ext cx="641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2000">
                <a:solidFill>
                  <a:schemeClr val="dk1"/>
                </a:solidFill>
                <a:latin typeface="Verdana"/>
                <a:ea typeface="Verdana"/>
                <a:cs typeface="Verdana"/>
                <a:sym typeface="Verdana"/>
              </a:rPr>
              <a:t>Vamos lançar vários raios por pixel?</a:t>
            </a:r>
            <a:endParaRPr sz="2000">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Gerador de Números Aleatórios</a:t>
            </a:r>
            <a:endParaRPr/>
          </a:p>
        </p:txBody>
      </p:sp>
      <p:sp>
        <p:nvSpPr>
          <p:cNvPr id="64" name="Google Shape;64;p1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Precisamos de uma rotina que gere números reais na faixa:</a:t>
            </a:r>
            <a:br>
              <a:rPr lang="en-BR"/>
            </a:br>
            <a:r>
              <a:rPr lang="en-BR"/>
              <a:t>0 ≤ r &lt; 1</a:t>
            </a:r>
            <a:endParaRPr/>
          </a:p>
          <a:p>
            <a:pPr marL="0" lvl="0" indent="0" algn="l" rtl="0">
              <a:spcBef>
                <a:spcPts val="400"/>
              </a:spcBef>
              <a:spcAft>
                <a:spcPts val="0"/>
              </a:spcAft>
              <a:buNone/>
            </a:pPr>
            <a:endParaRPr lang="pt-BR"/>
          </a:p>
          <a:p>
            <a:pPr marL="0" lvl="0" indent="0" algn="l" rtl="0">
              <a:spcBef>
                <a:spcPts val="400"/>
              </a:spcBef>
              <a:spcAft>
                <a:spcPts val="0"/>
              </a:spcAft>
              <a:buNone/>
            </a:pPr>
            <a:r>
              <a:rPr lang="en-BR"/>
              <a:t>O GLSL não possui uma função de números aleatórios de forma nativa. Assim temos de fazer uma. A seguinte função é uma variação das funções de números aleatórios do Book of Shaders.</a:t>
            </a:r>
            <a:endParaRPr/>
          </a:p>
        </p:txBody>
      </p:sp>
      <p:sp>
        <p:nvSpPr>
          <p:cNvPr id="65" name="Google Shape;65;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34</a:t>
            </a:fld>
            <a:endParaRPr/>
          </a:p>
        </p:txBody>
      </p:sp>
      <p:sp>
        <p:nvSpPr>
          <p:cNvPr id="2" name="TextBox 1">
            <a:extLst>
              <a:ext uri="{FF2B5EF4-FFF2-40B4-BE49-F238E27FC236}">
                <a16:creationId xmlns:a16="http://schemas.microsoft.com/office/drawing/2014/main" id="{F3BB8DF3-BA30-9E32-455A-BA554D49F39D}"/>
              </a:ext>
            </a:extLst>
          </p:cNvPr>
          <p:cNvSpPr txBox="1"/>
          <p:nvPr/>
        </p:nvSpPr>
        <p:spPr>
          <a:xfrm>
            <a:off x="390517" y="3330555"/>
            <a:ext cx="8428231" cy="1631216"/>
          </a:xfrm>
          <a:prstGeom prst="rect">
            <a:avLst/>
          </a:prstGeom>
          <a:solidFill>
            <a:schemeClr val="tx1"/>
          </a:solidFill>
        </p:spPr>
        <p:txBody>
          <a:bodyPr wrap="square">
            <a:spAutoFit/>
          </a:bodyPr>
          <a:lstStyle/>
          <a:p>
            <a:r>
              <a:rPr lang="en-US" sz="2000" b="1" noProof="1">
                <a:solidFill>
                  <a:srgbClr val="4EC9B0"/>
                </a:solidFill>
                <a:effectLst/>
                <a:latin typeface="Courier New" panose="02070309020205020404" pitchFamily="49" charset="0"/>
                <a:cs typeface="Courier New" panose="02070309020205020404" pitchFamily="49" charset="0"/>
              </a:rPr>
              <a:t>vec2</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rand</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569CD6"/>
                </a:solidFill>
                <a:effectLst/>
                <a:latin typeface="Courier New" panose="02070309020205020404" pitchFamily="49" charset="0"/>
                <a:cs typeface="Courier New" panose="02070309020205020404" pitchFamily="49" charset="0"/>
              </a:rPr>
              <a:t>float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9A9A9A"/>
                </a:solidFill>
                <a:effectLst/>
                <a:latin typeface="Courier New" panose="02070309020205020404" pitchFamily="49" charset="0"/>
                <a:cs typeface="Courier New" panose="02070309020205020404" pitchFamily="49" charset="0"/>
              </a:rPr>
              <a:t>co</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p>
          <a:p>
            <a:r>
              <a:rPr lang="en-US" sz="2000" b="1" noProof="1">
                <a:solidFill>
                  <a:srgbClr val="DADADA"/>
                </a:solidFill>
                <a:effectLst/>
                <a:latin typeface="Courier New" panose="02070309020205020404" pitchFamily="49" charset="0"/>
                <a:cs typeface="Courier New" panose="02070309020205020404" pitchFamily="49" charset="0"/>
              </a:rPr>
              <a:t>  vec2 tmp </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vec2</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sin</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co</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B5CEA8"/>
                </a:solidFill>
                <a:effectLst/>
                <a:latin typeface="Courier New" panose="02070309020205020404" pitchFamily="49" charset="0"/>
                <a:cs typeface="Courier New" panose="02070309020205020404" pitchFamily="49" charset="0"/>
              </a:rPr>
              <a:t>12.9898</a:t>
            </a:r>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a:p>
            <a:r>
              <a:rPr lang="en-US" sz="2000" b="1" noProof="1">
                <a:solidFill>
                  <a:srgbClr val="DCDCAA"/>
                </a:solidFill>
                <a:effectLst/>
                <a:latin typeface="Courier New" panose="02070309020205020404" pitchFamily="49" charset="0"/>
                <a:cs typeface="Courier New" panose="02070309020205020404" pitchFamily="49" charset="0"/>
              </a:rPr>
              <a:t>  sin</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co</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B5CEA8"/>
                </a:solidFill>
                <a:effectLst/>
                <a:latin typeface="Courier New" panose="02070309020205020404" pitchFamily="49" charset="0"/>
                <a:cs typeface="Courier New" panose="02070309020205020404" pitchFamily="49" charset="0"/>
              </a:rPr>
              <a:t>78.233</a:t>
            </a:r>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a:p>
            <a:r>
              <a:rPr lang="en-US" sz="2000" b="1" noProof="1">
                <a:solidFill>
                  <a:srgbClr val="D8A0DF"/>
                </a:solidFill>
                <a:effectLst/>
                <a:latin typeface="Courier New" panose="02070309020205020404" pitchFamily="49" charset="0"/>
                <a:cs typeface="Courier New" panose="02070309020205020404" pitchFamily="49" charset="0"/>
              </a:rPr>
              <a:t>  return</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fract</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tmp </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vec2</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B5CEA8"/>
                </a:solidFill>
                <a:effectLst/>
                <a:latin typeface="Courier New" panose="02070309020205020404" pitchFamily="49" charset="0"/>
                <a:cs typeface="Courier New" panose="02070309020205020404" pitchFamily="49" charset="0"/>
              </a:rPr>
              <a:t>43758.5453</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B5CEA8"/>
                </a:solidFill>
                <a:effectLst/>
                <a:latin typeface="Courier New" panose="02070309020205020404" pitchFamily="49" charset="0"/>
                <a:cs typeface="Courier New" panose="02070309020205020404" pitchFamily="49" charset="0"/>
              </a:rPr>
              <a:t>72649.2791</a:t>
            </a:r>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a:p>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C8909-CF94-CFBA-58F3-1927FCFA0843}"/>
              </a:ext>
            </a:extLst>
          </p:cNvPr>
          <p:cNvSpPr>
            <a:spLocks noGrp="1"/>
          </p:cNvSpPr>
          <p:nvPr>
            <p:ph type="title"/>
          </p:nvPr>
        </p:nvSpPr>
        <p:spPr/>
        <p:txBody>
          <a:bodyPr/>
          <a:lstStyle/>
          <a:p>
            <a:r>
              <a:rPr lang="pt-BR" dirty="0"/>
              <a:t>Proposta</a:t>
            </a:r>
          </a:p>
        </p:txBody>
      </p:sp>
      <p:sp>
        <p:nvSpPr>
          <p:cNvPr id="3" name="Text Placeholder 2">
            <a:extLst>
              <a:ext uri="{FF2B5EF4-FFF2-40B4-BE49-F238E27FC236}">
                <a16:creationId xmlns:a16="http://schemas.microsoft.com/office/drawing/2014/main" id="{CBDAFF25-1E84-16E2-FFB9-15465F627C5B}"/>
              </a:ext>
            </a:extLst>
          </p:cNvPr>
          <p:cNvSpPr>
            <a:spLocks noGrp="1"/>
          </p:cNvSpPr>
          <p:nvPr>
            <p:ph type="body" idx="1"/>
          </p:nvPr>
        </p:nvSpPr>
        <p:spPr/>
        <p:txBody>
          <a:bodyPr/>
          <a:lstStyle/>
          <a:p>
            <a:r>
              <a:rPr lang="pt-BR" dirty="0"/>
              <a:t>Essa rotina não gera bons números aleatórios, mas serve para o propósito no momento:</a:t>
            </a:r>
          </a:p>
        </p:txBody>
      </p:sp>
      <p:sp>
        <p:nvSpPr>
          <p:cNvPr id="4" name="Slide Number Placeholder 3">
            <a:extLst>
              <a:ext uri="{FF2B5EF4-FFF2-40B4-BE49-F238E27FC236}">
                <a16:creationId xmlns:a16="http://schemas.microsoft.com/office/drawing/2014/main" id="{52CA3D35-52A5-B5D3-9428-DC15AAE0814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35</a:t>
            </a:fld>
            <a:endParaRPr lang="en-BR"/>
          </a:p>
        </p:txBody>
      </p:sp>
      <p:sp>
        <p:nvSpPr>
          <p:cNvPr id="5" name="TextBox 4">
            <a:extLst>
              <a:ext uri="{FF2B5EF4-FFF2-40B4-BE49-F238E27FC236}">
                <a16:creationId xmlns:a16="http://schemas.microsoft.com/office/drawing/2014/main" id="{85788A6A-4D43-0EB8-0B11-72AEDF8ED465}"/>
              </a:ext>
            </a:extLst>
          </p:cNvPr>
          <p:cNvSpPr txBox="1"/>
          <p:nvPr/>
        </p:nvSpPr>
        <p:spPr>
          <a:xfrm>
            <a:off x="357884" y="1837035"/>
            <a:ext cx="8428231" cy="2308324"/>
          </a:xfrm>
          <a:prstGeom prst="rect">
            <a:avLst/>
          </a:prstGeom>
          <a:solidFill>
            <a:schemeClr val="tx1"/>
          </a:solidFill>
        </p:spPr>
        <p:txBody>
          <a:bodyPr wrap="square">
            <a:spAutoFit/>
          </a:bodyPr>
          <a:lstStyle/>
          <a:p>
            <a:r>
              <a:rPr lang="en-US" sz="1600" b="1" noProof="1">
                <a:solidFill>
                  <a:srgbClr val="9CDCFE"/>
                </a:solidFill>
                <a:effectLst/>
                <a:latin typeface="Courier New" panose="02070309020205020404" pitchFamily="49" charset="0"/>
                <a:cs typeface="Courier New" panose="02070309020205020404" pitchFamily="49" charset="0"/>
              </a:rPr>
              <a:t>vec3</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frand</a:t>
            </a:r>
            <a:r>
              <a:rPr lang="en-US" sz="1600" b="1" noProof="1">
                <a:solidFill>
                  <a:srgbClr val="B4B4B4"/>
                </a:solidFill>
                <a:effectLst/>
                <a:latin typeface="Courier New" panose="02070309020205020404" pitchFamily="49" charset="0"/>
                <a:cs typeface="Courier New" panose="02070309020205020404" pitchFamily="49" charset="0"/>
              </a:rPr>
              <a:t>;</a:t>
            </a:r>
            <a:endParaRPr lang="en-US" sz="1600" b="1" noProof="1">
              <a:solidFill>
                <a:srgbClr val="DADADA"/>
              </a:solidFill>
              <a:effectLst/>
              <a:latin typeface="Courier New" panose="02070309020205020404" pitchFamily="49" charset="0"/>
              <a:cs typeface="Courier New" panose="02070309020205020404" pitchFamily="49" charset="0"/>
            </a:endParaRPr>
          </a:p>
          <a:p>
            <a:r>
              <a:rPr lang="en-US" sz="1600" b="1" noProof="1">
                <a:solidFill>
                  <a:srgbClr val="9CDCFE"/>
                </a:solidFill>
                <a:effectLst/>
                <a:latin typeface="Courier New" panose="02070309020205020404" pitchFamily="49" charset="0"/>
                <a:cs typeface="Courier New" panose="02070309020205020404" pitchFamily="49" charset="0"/>
              </a:rPr>
              <a:t>vec3</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rand</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DCDCAA"/>
                </a:solidFill>
                <a:effectLst/>
                <a:latin typeface="Courier New" panose="02070309020205020404" pitchFamily="49" charset="0"/>
                <a:cs typeface="Courier New" panose="02070309020205020404" pitchFamily="49" charset="0"/>
              </a:rPr>
              <a:t>vec3</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0</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5</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B5CEA8"/>
                </a:solidFill>
                <a:effectLst/>
                <a:latin typeface="Courier New" panose="02070309020205020404" pitchFamily="49" charset="0"/>
                <a:cs typeface="Courier New" panose="02070309020205020404" pitchFamily="49" charset="0"/>
              </a:rPr>
              <a:t>0</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5</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B5CEA8"/>
                </a:solidFill>
                <a:effectLst/>
                <a:latin typeface="Courier New" panose="02070309020205020404" pitchFamily="49" charset="0"/>
                <a:cs typeface="Courier New" panose="02070309020205020404" pitchFamily="49" charset="0"/>
              </a:rPr>
              <a:t>0</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5</a:t>
            </a:r>
            <a:r>
              <a:rPr lang="en-US" sz="1600" b="1" noProof="1">
                <a:solidFill>
                  <a:srgbClr val="B4B4B4"/>
                </a:solidFill>
                <a:effectLst/>
                <a:latin typeface="Courier New" panose="02070309020205020404" pitchFamily="49" charset="0"/>
                <a:cs typeface="Courier New" panose="02070309020205020404" pitchFamily="49" charset="0"/>
              </a:rPr>
              <a:t>);</a:t>
            </a:r>
            <a:endParaRPr lang="en-US" sz="1600" b="1" noProof="1">
              <a:solidFill>
                <a:srgbClr val="DADADA"/>
              </a:solidFill>
              <a:effectLst/>
              <a:latin typeface="Courier New" panose="02070309020205020404" pitchFamily="49" charset="0"/>
              <a:cs typeface="Courier New" panose="02070309020205020404" pitchFamily="49" charset="0"/>
            </a:endParaRPr>
          </a:p>
          <a:p>
            <a:r>
              <a:rPr lang="en-US" sz="1600" b="1" noProof="1">
                <a:solidFill>
                  <a:srgbClr val="9CDCFE"/>
                </a:solidFill>
                <a:effectLst/>
                <a:latin typeface="Courier New" panose="02070309020205020404" pitchFamily="49" charset="0"/>
                <a:cs typeface="Courier New" panose="02070309020205020404" pitchFamily="49" charset="0"/>
              </a:rPr>
              <a:t>vec2</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DCDCAA"/>
                </a:solidFill>
                <a:effectLst/>
                <a:latin typeface="Courier New" panose="02070309020205020404" pitchFamily="49" charset="0"/>
                <a:cs typeface="Courier New" panose="02070309020205020404" pitchFamily="49" charset="0"/>
              </a:rPr>
              <a:t>rand2</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 </a:t>
            </a:r>
          </a:p>
          <a:p>
            <a:r>
              <a:rPr lang="en-US" sz="1600" b="1" noProof="1">
                <a:solidFill>
                  <a:srgbClr val="9CDCFE"/>
                </a:solidFill>
                <a:effectLst/>
                <a:latin typeface="Courier New" panose="02070309020205020404" pitchFamily="49" charset="0"/>
                <a:cs typeface="Courier New" panose="02070309020205020404" pitchFamily="49" charset="0"/>
              </a:rPr>
              <a:t>  vec2</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9CDCFE"/>
                </a:solidFill>
                <a:effectLst/>
                <a:latin typeface="Courier New" panose="02070309020205020404" pitchFamily="49" charset="0"/>
                <a:cs typeface="Courier New" panose="02070309020205020404" pitchFamily="49" charset="0"/>
              </a:rPr>
              <a:t>rand</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DCDCAA"/>
                </a:solidFill>
                <a:effectLst/>
                <a:latin typeface="Courier New" panose="02070309020205020404" pitchFamily="49" charset="0"/>
                <a:cs typeface="Courier New" panose="02070309020205020404" pitchFamily="49" charset="0"/>
              </a:rPr>
              <a:t>vec2</a:t>
            </a:r>
            <a:r>
              <a:rPr lang="en-US" sz="1600" b="1" noProof="1">
                <a:solidFill>
                  <a:srgbClr val="B4B4B4"/>
                </a:solidFill>
                <a:effectLst/>
                <a:latin typeface="Courier New" panose="02070309020205020404" pitchFamily="49" charset="0"/>
                <a:cs typeface="Courier New" panose="02070309020205020404" pitchFamily="49" charset="0"/>
              </a:rPr>
              <a:t>(</a:t>
            </a:r>
            <a:endParaRPr lang="en-US" sz="1600" b="1" noProof="1">
              <a:solidFill>
                <a:srgbClr val="DADADA"/>
              </a:solidFill>
              <a:effectLst/>
              <a:latin typeface="Courier New" panose="02070309020205020404" pitchFamily="49" charset="0"/>
              <a:cs typeface="Courier New" panose="02070309020205020404" pitchFamily="49" charset="0"/>
            </a:endParaRPr>
          </a:p>
          <a:p>
            <a:r>
              <a:rPr lang="en-US" sz="1600" b="1" noProof="1">
                <a:solidFill>
                  <a:srgbClr val="569CD6"/>
                </a:solidFill>
                <a:effectLst/>
                <a:latin typeface="Courier New" panose="02070309020205020404" pitchFamily="49" charset="0"/>
                <a:cs typeface="Courier New" panose="02070309020205020404" pitchFamily="49" charset="0"/>
              </a:rPr>
              <a:t>    mod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rand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y</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195</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1</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frand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z</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371</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2</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frand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x</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508</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3</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frand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y</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B5CEA8"/>
                </a:solidFill>
                <a:effectLst/>
                <a:latin typeface="Courier New" panose="02070309020205020404" pitchFamily="49" charset="0"/>
                <a:cs typeface="Courier New" panose="02070309020205020404" pitchFamily="49" charset="0"/>
              </a:rPr>
              <a:t>1</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0</a:t>
            </a:r>
            <a:r>
              <a:rPr lang="en-US" sz="1600" b="1" noProof="1">
                <a:solidFill>
                  <a:srgbClr val="B4B4B4"/>
                </a:solidFill>
                <a:effectLst/>
                <a:latin typeface="Courier New" panose="02070309020205020404" pitchFamily="49" charset="0"/>
                <a:cs typeface="Courier New" panose="02070309020205020404" pitchFamily="49" charset="0"/>
              </a:rPr>
              <a:t>),</a:t>
            </a:r>
            <a:endParaRPr lang="en-US" sz="1600" b="1" noProof="1">
              <a:solidFill>
                <a:srgbClr val="DADADA"/>
              </a:solidFill>
              <a:effectLst/>
              <a:latin typeface="Courier New" panose="02070309020205020404" pitchFamily="49" charset="0"/>
              <a:cs typeface="Courier New" panose="02070309020205020404" pitchFamily="49" charset="0"/>
            </a:endParaRPr>
          </a:p>
          <a:p>
            <a:r>
              <a:rPr lang="en-US" sz="1600" b="1" noProof="1">
                <a:solidFill>
                  <a:srgbClr val="DCDCAA"/>
                </a:solidFill>
                <a:effectLst/>
                <a:latin typeface="Courier New" panose="02070309020205020404" pitchFamily="49" charset="0"/>
                <a:cs typeface="Courier New" panose="02070309020205020404" pitchFamily="49" charset="0"/>
              </a:rPr>
              <a:t>    </a:t>
            </a:r>
            <a:r>
              <a:rPr lang="en-US" sz="1600" b="1" noProof="1">
                <a:solidFill>
                  <a:srgbClr val="569CD6"/>
                </a:solidFill>
                <a:effectLst/>
                <a:latin typeface="Courier New" panose="02070309020205020404" pitchFamily="49" charset="0"/>
                <a:cs typeface="Courier New" panose="02070309020205020404" pitchFamily="49" charset="0"/>
              </a:rPr>
              <a:t>mod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rand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x</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573</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9</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frand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z</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736</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4</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frand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y</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914</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5</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frand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x</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B5CEA8"/>
                </a:solidFill>
                <a:effectLst/>
                <a:latin typeface="Courier New" panose="02070309020205020404" pitchFamily="49" charset="0"/>
                <a:cs typeface="Courier New" panose="02070309020205020404" pitchFamily="49" charset="0"/>
              </a:rPr>
              <a:t>1</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0</a:t>
            </a:r>
            <a:r>
              <a:rPr lang="en-US" sz="1600" b="1" noProof="1">
                <a:solidFill>
                  <a:srgbClr val="B4B4B4"/>
                </a:solidFill>
                <a:effectLst/>
                <a:latin typeface="Courier New" panose="02070309020205020404" pitchFamily="49" charset="0"/>
                <a:cs typeface="Courier New" panose="02070309020205020404" pitchFamily="49" charset="0"/>
              </a:rPr>
              <a:t>)</a:t>
            </a:r>
            <a:endParaRPr lang="en-US" sz="1600" b="1" noProof="1">
              <a:solidFill>
                <a:srgbClr val="DADADA"/>
              </a:solidFill>
              <a:effectLst/>
              <a:latin typeface="Courier New" panose="02070309020205020404" pitchFamily="49" charset="0"/>
              <a:cs typeface="Courier New" panose="02070309020205020404" pitchFamily="49" charset="0"/>
            </a:endParaRPr>
          </a:p>
          <a:p>
            <a:r>
              <a:rPr lang="en-US" sz="1600" b="1" noProof="1">
                <a:solidFill>
                  <a:srgbClr val="B4B4B4"/>
                </a:solidFill>
                <a:effectLst/>
                <a:latin typeface="Courier New" panose="02070309020205020404" pitchFamily="49" charset="0"/>
                <a:cs typeface="Courier New" panose="02070309020205020404" pitchFamily="49" charset="0"/>
              </a:rPr>
              <a:t>  );</a:t>
            </a:r>
            <a:endParaRPr lang="en-US" sz="1600" b="1" noProof="1">
              <a:solidFill>
                <a:srgbClr val="DADADA"/>
              </a:solidFill>
              <a:effectLst/>
              <a:latin typeface="Courier New" panose="02070309020205020404" pitchFamily="49" charset="0"/>
              <a:cs typeface="Courier New" panose="02070309020205020404" pitchFamily="49" charset="0"/>
            </a:endParaRPr>
          </a:p>
          <a:p>
            <a:r>
              <a:rPr lang="en-US" sz="1600" b="1" noProof="1">
                <a:solidFill>
                  <a:srgbClr val="D8A0DF"/>
                </a:solidFill>
                <a:effectLst/>
                <a:latin typeface="Courier New" panose="02070309020205020404" pitchFamily="49" charset="0"/>
                <a:cs typeface="Courier New" panose="02070309020205020404" pitchFamily="49" charset="0"/>
              </a:rPr>
              <a:t>  return</a:t>
            </a:r>
            <a:r>
              <a:rPr lang="en-US" sz="1600" b="1" noProof="1">
                <a:solidFill>
                  <a:srgbClr val="DADADA"/>
                </a:solidFill>
                <a:effectLst/>
                <a:latin typeface="Courier New" panose="02070309020205020404" pitchFamily="49" charset="0"/>
                <a:cs typeface="Courier New" panose="02070309020205020404" pitchFamily="49" charset="0"/>
              </a:rPr>
              <a:t> </a:t>
            </a:r>
            <a:r>
              <a:rPr lang="en-US" sz="1600" b="1" noProof="1">
                <a:solidFill>
                  <a:srgbClr val="DCDCAA"/>
                </a:solidFill>
                <a:effectLst/>
                <a:latin typeface="Courier New" panose="02070309020205020404" pitchFamily="49" charset="0"/>
                <a:cs typeface="Courier New" panose="02070309020205020404" pitchFamily="49" charset="0"/>
              </a:rPr>
              <a:t>fract</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9CDCFE"/>
                </a:solidFill>
                <a:effectLst/>
                <a:latin typeface="Courier New" panose="02070309020205020404" pitchFamily="49" charset="0"/>
                <a:cs typeface="Courier New" panose="02070309020205020404" pitchFamily="49" charset="0"/>
              </a:rPr>
              <a:t>rand</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DADADA"/>
                </a:solidFill>
                <a:effectLst/>
                <a:latin typeface="Courier New" panose="02070309020205020404" pitchFamily="49" charset="0"/>
                <a:cs typeface="Courier New" panose="02070309020205020404" pitchFamily="49" charset="0"/>
              </a:rPr>
              <a:t>xy</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0</a:t>
            </a:r>
            <a:r>
              <a:rPr lang="en-US" sz="1600" b="1" noProof="1">
                <a:solidFill>
                  <a:srgbClr val="B4B4B4"/>
                </a:solidFill>
                <a:effectLst/>
                <a:latin typeface="Courier New" panose="02070309020205020404" pitchFamily="49" charset="0"/>
                <a:cs typeface="Courier New" panose="02070309020205020404" pitchFamily="49" charset="0"/>
              </a:rPr>
              <a:t>.</a:t>
            </a:r>
            <a:r>
              <a:rPr lang="en-US" sz="1600" b="1" noProof="1">
                <a:solidFill>
                  <a:srgbClr val="B5CEA8"/>
                </a:solidFill>
                <a:effectLst/>
                <a:latin typeface="Courier New" panose="02070309020205020404" pitchFamily="49" charset="0"/>
                <a:cs typeface="Courier New" panose="02070309020205020404" pitchFamily="49" charset="0"/>
              </a:rPr>
              <a:t>5</a:t>
            </a:r>
            <a:r>
              <a:rPr lang="en-US" sz="1600" b="1" noProof="1">
                <a:solidFill>
                  <a:srgbClr val="B4B4B4"/>
                </a:solidFill>
                <a:effectLst/>
                <a:latin typeface="Courier New" panose="02070309020205020404" pitchFamily="49" charset="0"/>
                <a:cs typeface="Courier New" panose="02070309020205020404" pitchFamily="49" charset="0"/>
              </a:rPr>
              <a:t>;</a:t>
            </a:r>
            <a:endParaRPr lang="en-US" sz="1600" b="1" noProof="1">
              <a:solidFill>
                <a:srgbClr val="DADADA"/>
              </a:solidFill>
              <a:effectLst/>
              <a:latin typeface="Courier New" panose="02070309020205020404" pitchFamily="49" charset="0"/>
              <a:cs typeface="Courier New" panose="02070309020205020404" pitchFamily="49" charset="0"/>
            </a:endParaRPr>
          </a:p>
          <a:p>
            <a:r>
              <a:rPr lang="en-US" sz="1600" b="1" noProof="1">
                <a:solidFill>
                  <a:srgbClr val="B4B4B4"/>
                </a:solidFill>
                <a:effectLst/>
                <a:latin typeface="Courier New" panose="02070309020205020404" pitchFamily="49" charset="0"/>
                <a:cs typeface="Courier New" panose="02070309020205020404" pitchFamily="49" charset="0"/>
              </a:rPr>
              <a:t>}</a:t>
            </a:r>
            <a:endParaRPr lang="en-US" sz="16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8503478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Várias amostras por pixel</a:t>
            </a:r>
            <a:endParaRPr/>
          </a:p>
        </p:txBody>
      </p:sp>
      <p:sp>
        <p:nvSpPr>
          <p:cNvPr id="82" name="Google Shape;82;p1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lançar vários raios por pixel e depois fazer uma média.</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36</a:t>
            </a:fld>
            <a:endParaRPr/>
          </a:p>
        </p:txBody>
      </p:sp>
      <p:pic>
        <p:nvPicPr>
          <p:cNvPr id="84" name="Google Shape;84;p12"/>
          <p:cNvPicPr preferRelativeResize="0"/>
          <p:nvPr/>
        </p:nvPicPr>
        <p:blipFill>
          <a:blip r:embed="rId3">
            <a:alphaModFix/>
          </a:blip>
          <a:stretch>
            <a:fillRect/>
          </a:stretch>
        </p:blipFill>
        <p:spPr>
          <a:xfrm>
            <a:off x="2000713" y="1379313"/>
            <a:ext cx="5076825" cy="34956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Lançando vários raios</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37</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638155"/>
            <a:ext cx="8743934" cy="5047536"/>
          </a:xfrm>
          <a:prstGeom prst="rect">
            <a:avLst/>
          </a:prstGeom>
          <a:solidFill>
            <a:schemeClr val="tx1"/>
          </a:solidFill>
        </p:spPr>
        <p:txBody>
          <a:bodyPr wrap="square">
            <a:spAutoFit/>
          </a:bodyPr>
          <a:lstStyle/>
          <a:p>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get_ray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aspect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lower_left_corner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horizontal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vertical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lower_left_corner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horizontal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vertical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569CD6"/>
                </a:solidFill>
                <a:effectLst/>
                <a:latin typeface="Courier New" panose="02070309020205020404" pitchFamily="49" charset="0"/>
                <a:cs typeface="Courier New" panose="02070309020205020404" pitchFamily="49" charset="0"/>
              </a:rPr>
              <a:t>const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samples_per_pixel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void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mainImage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vec4</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in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uv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vec3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samples_per_pixel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p>
          <a:p>
            <a:r>
              <a:rPr lang="en-US" b="1" noProof="1">
                <a:solidFill>
                  <a:srgbClr val="9CDCFE"/>
                </a:solidFill>
                <a:effectLst/>
                <a:latin typeface="Menlo" panose="020B0609030804020204" pitchFamily="49" charset="0"/>
              </a:rPr>
              <a:t>    </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delta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get_ray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samples_per_pixel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1924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Antes e depois do Antialiasing</a:t>
            </a:r>
            <a:endParaRPr/>
          </a:p>
        </p:txBody>
      </p:sp>
      <p:sp>
        <p:nvSpPr>
          <p:cNvPr id="123" name="Google Shape;123;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38</a:t>
            </a:fld>
            <a:endParaRPr/>
          </a:p>
        </p:txBody>
      </p:sp>
      <p:pic>
        <p:nvPicPr>
          <p:cNvPr id="124" name="Google Shape;124;p17"/>
          <p:cNvPicPr preferRelativeResize="0"/>
          <p:nvPr/>
        </p:nvPicPr>
        <p:blipFill>
          <a:blip r:embed="rId3">
            <a:alphaModFix/>
          </a:blip>
          <a:stretch>
            <a:fillRect/>
          </a:stretch>
        </p:blipFill>
        <p:spPr>
          <a:xfrm>
            <a:off x="409913" y="1034250"/>
            <a:ext cx="8324176" cy="418152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difusos</a:t>
            </a:r>
            <a:endParaRPr/>
          </a:p>
        </p:txBody>
      </p:sp>
      <p:sp>
        <p:nvSpPr>
          <p:cNvPr id="131" name="Google Shape;131;p1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350">
                <a:latin typeface="Arial"/>
                <a:ea typeface="Arial"/>
                <a:cs typeface="Arial"/>
                <a:sym typeface="Arial"/>
              </a:rPr>
              <a:t>Objetos difusos que não emitem luz apenas assumem a cor do ambiente. A luz que reflete em uma superfície difusa tem sua direção com certa aleatoriedade. </a:t>
            </a:r>
            <a:endParaRPr sz="1700"/>
          </a:p>
        </p:txBody>
      </p:sp>
      <p:sp>
        <p:nvSpPr>
          <p:cNvPr id="132" name="Google Shape;132;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39</a:t>
            </a:fld>
            <a:endParaRPr/>
          </a:p>
        </p:txBody>
      </p:sp>
      <p:pic>
        <p:nvPicPr>
          <p:cNvPr id="133" name="Google Shape;133;p18"/>
          <p:cNvPicPr preferRelativeResize="0"/>
          <p:nvPr/>
        </p:nvPicPr>
        <p:blipFill>
          <a:blip r:embed="rId3">
            <a:alphaModFix/>
          </a:blip>
          <a:stretch>
            <a:fillRect/>
          </a:stretch>
        </p:blipFill>
        <p:spPr>
          <a:xfrm>
            <a:off x="1271925" y="2068401"/>
            <a:ext cx="6052703" cy="3266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Alguns Livros Interessantes</a:t>
            </a:r>
            <a:endParaRPr dirty="0"/>
          </a:p>
        </p:txBody>
      </p:sp>
      <p:sp>
        <p:nvSpPr>
          <p:cNvPr id="71" name="Google Shape;71;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a:t>
            </a:fld>
            <a:endParaRPr dirty="0"/>
          </a:p>
        </p:txBody>
      </p:sp>
      <p:pic>
        <p:nvPicPr>
          <p:cNvPr id="72" name="Google Shape;72;p11"/>
          <p:cNvPicPr preferRelativeResize="0"/>
          <p:nvPr/>
        </p:nvPicPr>
        <p:blipFill>
          <a:blip r:embed="rId3">
            <a:alphaModFix/>
          </a:blip>
          <a:stretch>
            <a:fillRect/>
          </a:stretch>
        </p:blipFill>
        <p:spPr>
          <a:xfrm>
            <a:off x="902852" y="838975"/>
            <a:ext cx="6679324" cy="45853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Descobrindo onde refletir</a:t>
            </a:r>
            <a:endParaRPr/>
          </a:p>
        </p:txBody>
      </p:sp>
      <p:sp>
        <p:nvSpPr>
          <p:cNvPr id="140" name="Google Shape;140;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Imagine o volume de uma esfera do mesmo lado do ponto de intersecção do raio. Ache um ponto dentro dessa esfera e lance o novo raio de reflexão nessa direção.</a:t>
            </a:r>
            <a:endParaRPr/>
          </a:p>
        </p:txBody>
      </p:sp>
      <p:sp>
        <p:nvSpPr>
          <p:cNvPr id="141" name="Google Shape;141;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40</a:t>
            </a:fld>
            <a:endParaRPr/>
          </a:p>
        </p:txBody>
      </p:sp>
      <p:pic>
        <p:nvPicPr>
          <p:cNvPr id="142" name="Google Shape;142;p19"/>
          <p:cNvPicPr preferRelativeResize="0"/>
          <p:nvPr/>
        </p:nvPicPr>
        <p:blipFill>
          <a:blip r:embed="rId3">
            <a:alphaModFix/>
          </a:blip>
          <a:stretch>
            <a:fillRect/>
          </a:stretch>
        </p:blipFill>
        <p:spPr>
          <a:xfrm>
            <a:off x="2791658" y="1989500"/>
            <a:ext cx="3013225" cy="346902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173" name="Google Shape;173;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Parece que tem algo estranho.</a:t>
            </a:r>
            <a:endParaRPr/>
          </a:p>
        </p:txBody>
      </p:sp>
      <p:sp>
        <p:nvSpPr>
          <p:cNvPr id="174" name="Google Shape;174;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41</a:t>
            </a:fld>
            <a:endParaRPr/>
          </a:p>
        </p:txBody>
      </p:sp>
      <p:sp>
        <p:nvSpPr>
          <p:cNvPr id="175" name="Google Shape;175;p23"/>
          <p:cNvSpPr txBox="1">
            <a:spLocks noGrp="1"/>
          </p:cNvSpPr>
          <p:nvPr>
            <p:ph type="body" idx="1"/>
          </p:nvPr>
        </p:nvSpPr>
        <p:spPr>
          <a:xfrm>
            <a:off x="390550" y="40955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Autor</a:t>
            </a:r>
            <a:endParaRPr/>
          </a:p>
        </p:txBody>
      </p:sp>
      <p:pic>
        <p:nvPicPr>
          <p:cNvPr id="176" name="Google Shape;176;p23"/>
          <p:cNvPicPr preferRelativeResize="0"/>
          <p:nvPr/>
        </p:nvPicPr>
        <p:blipFill>
          <a:blip r:embed="rId3">
            <a:alphaModFix/>
          </a:blip>
          <a:stretch>
            <a:fillRect/>
          </a:stretch>
        </p:blipFill>
        <p:spPr>
          <a:xfrm>
            <a:off x="390550" y="1785925"/>
            <a:ext cx="4105916" cy="2309578"/>
          </a:xfrm>
          <a:prstGeom prst="rect">
            <a:avLst/>
          </a:prstGeom>
          <a:noFill/>
          <a:ln>
            <a:noFill/>
          </a:ln>
        </p:spPr>
      </p:pic>
      <p:pic>
        <p:nvPicPr>
          <p:cNvPr id="177" name="Google Shape;177;p23"/>
          <p:cNvPicPr preferRelativeResize="0"/>
          <p:nvPr/>
        </p:nvPicPr>
        <p:blipFill>
          <a:blip r:embed="rId4">
            <a:alphaModFix/>
          </a:blip>
          <a:stretch>
            <a:fillRect/>
          </a:stretch>
        </p:blipFill>
        <p:spPr>
          <a:xfrm>
            <a:off x="5114926" y="379915"/>
            <a:ext cx="3301491" cy="1857089"/>
          </a:xfrm>
          <a:prstGeom prst="rect">
            <a:avLst/>
          </a:prstGeom>
          <a:noFill/>
          <a:ln>
            <a:noFill/>
          </a:ln>
        </p:spPr>
      </p:pic>
      <p:sp>
        <p:nvSpPr>
          <p:cNvPr id="178" name="Google Shape;178;p23"/>
          <p:cNvSpPr txBox="1">
            <a:spLocks noGrp="1"/>
          </p:cNvSpPr>
          <p:nvPr>
            <p:ph type="body" idx="1"/>
          </p:nvPr>
        </p:nvSpPr>
        <p:spPr>
          <a:xfrm>
            <a:off x="4712772" y="4568451"/>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Professor</a:t>
            </a:r>
            <a:endParaRPr/>
          </a:p>
        </p:txBody>
      </p:sp>
      <p:sp>
        <p:nvSpPr>
          <p:cNvPr id="179" name="Google Shape;179;p23"/>
          <p:cNvSpPr txBox="1"/>
          <p:nvPr/>
        </p:nvSpPr>
        <p:spPr>
          <a:xfrm>
            <a:off x="695100" y="4841683"/>
            <a:ext cx="7753800" cy="1047179"/>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BR" sz="1350" b="1">
                <a:solidFill>
                  <a:srgbClr val="FF0000"/>
                </a:solidFill>
                <a:latin typeface="Verdana"/>
                <a:ea typeface="Verdana"/>
                <a:cs typeface="Verdana"/>
                <a:sym typeface="Verdana"/>
              </a:rPr>
              <a:t>Shadow Acne - Os raios intersectam diretamente com a própria geometria.</a:t>
            </a:r>
            <a:endParaRPr sz="1350" b="1">
              <a:solidFill>
                <a:srgbClr val="FF0000"/>
              </a:solidFill>
              <a:latin typeface="Verdana"/>
              <a:ea typeface="Verdana"/>
              <a:cs typeface="Verdana"/>
              <a:sym typeface="Verdana"/>
            </a:endParaRPr>
          </a:p>
          <a:p>
            <a:pPr marL="0" lvl="0" indent="0" algn="just" rtl="0">
              <a:lnSpc>
                <a:spcPct val="115000"/>
              </a:lnSpc>
              <a:spcBef>
                <a:spcPts val="1000"/>
              </a:spcBef>
              <a:spcAft>
                <a:spcPts val="1000"/>
              </a:spcAft>
              <a:buNone/>
            </a:pPr>
            <a:r>
              <a:rPr lang="en-BR" sz="1350" b="1">
                <a:solidFill>
                  <a:srgbClr val="FF0000"/>
                </a:solidFill>
                <a:latin typeface="Verdana"/>
                <a:ea typeface="Verdana"/>
                <a:cs typeface="Verdana"/>
                <a:sym typeface="Verdana"/>
              </a:rPr>
              <a:t>ou seja, um 𝑡=0.0001 de inicio de raio resolve! </a:t>
            </a:r>
            <a:endParaRPr sz="1350" b="1">
              <a:solidFill>
                <a:srgbClr val="FF0000"/>
              </a:solidFill>
              <a:latin typeface="Verdana"/>
              <a:ea typeface="Verdana"/>
              <a:cs typeface="Verdana"/>
              <a:sym typeface="Verdana"/>
            </a:endParaRPr>
          </a:p>
        </p:txBody>
      </p:sp>
      <p:sp>
        <p:nvSpPr>
          <p:cNvPr id="3" name="TextBox 2">
            <a:extLst>
              <a:ext uri="{FF2B5EF4-FFF2-40B4-BE49-F238E27FC236}">
                <a16:creationId xmlns:a16="http://schemas.microsoft.com/office/drawing/2014/main" id="{47EA7A2D-408F-57F1-048A-DA75DDEC5C09}"/>
              </a:ext>
            </a:extLst>
          </p:cNvPr>
          <p:cNvSpPr txBox="1"/>
          <p:nvPr/>
        </p:nvSpPr>
        <p:spPr>
          <a:xfrm>
            <a:off x="6592133" y="2324910"/>
            <a:ext cx="814507" cy="307777"/>
          </a:xfrm>
          <a:prstGeom prst="rect">
            <a:avLst/>
          </a:prstGeom>
          <a:noFill/>
        </p:spPr>
        <p:txBody>
          <a:bodyPr wrap="square">
            <a:spAutoFit/>
          </a:bodyPr>
          <a:lstStyle/>
          <a:p>
            <a:r>
              <a:rPr lang="en-BR"/>
              <a:t>ou</a:t>
            </a:r>
            <a:endParaRPr lang="pt-BR"/>
          </a:p>
        </p:txBody>
      </p:sp>
      <p:pic>
        <p:nvPicPr>
          <p:cNvPr id="4" name="Picture 4">
            <a:extLst>
              <a:ext uri="{FF2B5EF4-FFF2-40B4-BE49-F238E27FC236}">
                <a16:creationId xmlns:a16="http://schemas.microsoft.com/office/drawing/2014/main" id="{37792565-E39E-8521-04FA-3353FC6F3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497" y="2737771"/>
            <a:ext cx="3301491" cy="1857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E052-9F72-9DDD-2736-204D6756E220}"/>
              </a:ext>
            </a:extLst>
          </p:cNvPr>
          <p:cNvSpPr>
            <a:spLocks noGrp="1"/>
          </p:cNvSpPr>
          <p:nvPr>
            <p:ph type="title"/>
          </p:nvPr>
        </p:nvSpPr>
        <p:spPr/>
        <p:txBody>
          <a:bodyPr/>
          <a:lstStyle/>
          <a:p>
            <a:r>
              <a:rPr lang="pt-BR"/>
              <a:t>Geração de Números aleatórios para raios</a:t>
            </a:r>
          </a:p>
        </p:txBody>
      </p:sp>
      <p:sp>
        <p:nvSpPr>
          <p:cNvPr id="3" name="Text Placeholder 2">
            <a:extLst>
              <a:ext uri="{FF2B5EF4-FFF2-40B4-BE49-F238E27FC236}">
                <a16:creationId xmlns:a16="http://schemas.microsoft.com/office/drawing/2014/main" id="{DCC39AA3-CE89-467E-E162-8C264C619B92}"/>
              </a:ext>
            </a:extLst>
          </p:cNvPr>
          <p:cNvSpPr>
            <a:spLocks noGrp="1"/>
          </p:cNvSpPr>
          <p:nvPr>
            <p:ph type="body" idx="1"/>
          </p:nvPr>
        </p:nvSpPr>
        <p:spPr>
          <a:xfrm>
            <a:off x="243840" y="838985"/>
            <a:ext cx="8727440" cy="4496159"/>
          </a:xfrm>
        </p:spPr>
        <p:txBody>
          <a:bodyPr/>
          <a:lstStyle/>
          <a:p>
            <a:r>
              <a:rPr lang="pt-BR" dirty="0"/>
              <a:t>Geração de números aleatórios em GPU é complicado. As propostas a seguir são bem interessantes:</a:t>
            </a:r>
            <a:br>
              <a:rPr lang="pt-BR" dirty="0"/>
            </a:br>
            <a:endParaRPr lang="pt-BR" dirty="0"/>
          </a:p>
          <a:p>
            <a:endParaRPr lang="pt-BR" dirty="0"/>
          </a:p>
        </p:txBody>
      </p:sp>
      <p:sp>
        <p:nvSpPr>
          <p:cNvPr id="4" name="Slide Number Placeholder 3">
            <a:extLst>
              <a:ext uri="{FF2B5EF4-FFF2-40B4-BE49-F238E27FC236}">
                <a16:creationId xmlns:a16="http://schemas.microsoft.com/office/drawing/2014/main" id="{2064C5F7-E751-5427-A0C5-2C545249551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42</a:t>
            </a:fld>
            <a:endParaRPr lang="en-BR"/>
          </a:p>
        </p:txBody>
      </p:sp>
      <p:pic>
        <p:nvPicPr>
          <p:cNvPr id="1026" name="Picture 2">
            <a:extLst>
              <a:ext uri="{FF2B5EF4-FFF2-40B4-BE49-F238E27FC236}">
                <a16:creationId xmlns:a16="http://schemas.microsoft.com/office/drawing/2014/main" id="{889EE96D-47FD-330B-B500-12DB0CE2F0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506" y="2149367"/>
            <a:ext cx="4076466" cy="229301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19C0D95-A354-E733-A07D-D62FE77A6D14}"/>
              </a:ext>
            </a:extLst>
          </p:cNvPr>
          <p:cNvSpPr txBox="1"/>
          <p:nvPr/>
        </p:nvSpPr>
        <p:spPr>
          <a:xfrm>
            <a:off x="237506" y="1841590"/>
            <a:ext cx="4076466" cy="307777"/>
          </a:xfrm>
          <a:prstGeom prst="rect">
            <a:avLst/>
          </a:prstGeom>
          <a:noFill/>
        </p:spPr>
        <p:txBody>
          <a:bodyPr wrap="square">
            <a:spAutoFit/>
          </a:bodyPr>
          <a:lstStyle/>
          <a:p>
            <a:pPr algn="ctr"/>
            <a:r>
              <a:rPr lang="pt-BR" dirty="0">
                <a:hlinkClick r:id="rId3"/>
              </a:rPr>
              <a:t>https://www.shadertoy.com/view/Xt3cDn</a:t>
            </a:r>
            <a:r>
              <a:rPr lang="pt-BR" dirty="0"/>
              <a:t> </a:t>
            </a:r>
          </a:p>
        </p:txBody>
      </p:sp>
      <p:sp>
        <p:nvSpPr>
          <p:cNvPr id="8" name="TextBox 7">
            <a:extLst>
              <a:ext uri="{FF2B5EF4-FFF2-40B4-BE49-F238E27FC236}">
                <a16:creationId xmlns:a16="http://schemas.microsoft.com/office/drawing/2014/main" id="{841F4EBC-EFDA-5D78-55F8-C2AD5B7FE1EC}"/>
              </a:ext>
            </a:extLst>
          </p:cNvPr>
          <p:cNvSpPr txBox="1"/>
          <p:nvPr/>
        </p:nvSpPr>
        <p:spPr>
          <a:xfrm>
            <a:off x="4711934" y="1841590"/>
            <a:ext cx="4076466" cy="307777"/>
          </a:xfrm>
          <a:prstGeom prst="rect">
            <a:avLst/>
          </a:prstGeom>
          <a:noFill/>
        </p:spPr>
        <p:txBody>
          <a:bodyPr wrap="square">
            <a:spAutoFit/>
          </a:bodyPr>
          <a:lstStyle/>
          <a:p>
            <a:pPr algn="ctr"/>
            <a:r>
              <a:rPr lang="pt-BR" dirty="0">
                <a:hlinkClick r:id="rId4"/>
              </a:rPr>
              <a:t>https://www.shadertoy.com/view/ltB3zD</a:t>
            </a:r>
            <a:r>
              <a:rPr lang="pt-BR" dirty="0"/>
              <a:t> </a:t>
            </a:r>
          </a:p>
        </p:txBody>
      </p:sp>
      <p:pic>
        <p:nvPicPr>
          <p:cNvPr id="10" name="Picture 2">
            <a:extLst>
              <a:ext uri="{FF2B5EF4-FFF2-40B4-BE49-F238E27FC236}">
                <a16:creationId xmlns:a16="http://schemas.microsoft.com/office/drawing/2014/main" id="{8B43746A-8625-B5D8-0B51-E523356FB7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11934" y="2149367"/>
            <a:ext cx="4076466" cy="2293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9949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Lançando vários raios refletidos</a:t>
            </a:r>
          </a:p>
        </p:txBody>
      </p:sp>
      <p:sp>
        <p:nvSpPr>
          <p:cNvPr id="3" name="Text Placeholder 2">
            <a:extLst>
              <a:ext uri="{FF2B5EF4-FFF2-40B4-BE49-F238E27FC236}">
                <a16:creationId xmlns:a16="http://schemas.microsoft.com/office/drawing/2014/main" id="{E14CFAF0-D643-F575-4043-9AC4DE7EECCD}"/>
              </a:ext>
            </a:extLst>
          </p:cNvPr>
          <p:cNvSpPr>
            <a:spLocks noGrp="1"/>
          </p:cNvSpPr>
          <p:nvPr>
            <p:ph type="body" idx="1"/>
          </p:nvPr>
        </p:nvSpPr>
        <p:spPr/>
        <p:txBody>
          <a:bodyPr/>
          <a:lstStyle/>
          <a:p>
            <a:r>
              <a:rPr lang="pt-BR" dirty="0"/>
              <a:t>Eu inventei as minhas que obviamente não estão boas, mas.</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43</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1389346"/>
            <a:ext cx="8743934" cy="3970318"/>
          </a:xfrm>
          <a:prstGeom prst="rect">
            <a:avLst/>
          </a:prstGeom>
          <a:solidFill>
            <a:schemeClr val="tx1"/>
          </a:solidFill>
        </p:spPr>
        <p:txBody>
          <a:bodyPr wrap="square">
            <a:spAutoFit/>
          </a:bodyPr>
          <a:lstStyle/>
          <a:p>
            <a:r>
              <a:rPr lang="en-US" b="1" noProof="1">
                <a:solidFill>
                  <a:srgbClr val="9CDCFE"/>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9CDCFE"/>
                </a:solidFill>
                <a:effectLst/>
                <a:latin typeface="Courier New" panose="02070309020205020404" pitchFamily="49" charset="0"/>
                <a:cs typeface="Courier New" panose="02070309020205020404" pitchFamily="49" charset="0"/>
              </a:rPr>
              <a:t>  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vec2</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195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508</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9</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736</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914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fract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9CDCFE"/>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9CDCFE"/>
                </a:solidFill>
                <a:effectLst/>
                <a:latin typeface="Courier New" panose="02070309020205020404" pitchFamily="49" charset="0"/>
                <a:cs typeface="Courier New" panose="02070309020205020404" pitchFamily="49" charset="0"/>
              </a:rPr>
              <a:t>  rand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9</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83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9</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3312578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Guardando o número aleatório</a:t>
            </a:r>
            <a:endParaRPr/>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44</a:t>
            </a:fld>
            <a:endParaRPr/>
          </a:p>
        </p:txBody>
      </p:sp>
      <p:sp>
        <p:nvSpPr>
          <p:cNvPr id="3" name="TextBox 2">
            <a:extLst>
              <a:ext uri="{FF2B5EF4-FFF2-40B4-BE49-F238E27FC236}">
                <a16:creationId xmlns:a16="http://schemas.microsoft.com/office/drawing/2014/main" id="{C0EC8519-9F92-1BB1-9041-D1E8560C6842}"/>
              </a:ext>
            </a:extLst>
          </p:cNvPr>
          <p:cNvSpPr txBox="1"/>
          <p:nvPr/>
        </p:nvSpPr>
        <p:spPr>
          <a:xfrm>
            <a:off x="365860" y="864903"/>
            <a:ext cx="8073374" cy="3108543"/>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const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samples_per_pixel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void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mainImage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vec4</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in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uv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samples_per_pixel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frand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delta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get_ray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samples_per_pixel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118236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Funções Recursivas (CPU)</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45</a:t>
            </a:fld>
            <a:endParaRPr lang="en-BR"/>
          </a:p>
        </p:txBody>
      </p:sp>
      <p:pic>
        <p:nvPicPr>
          <p:cNvPr id="3" name="Picture 2">
            <a:extLst>
              <a:ext uri="{FF2B5EF4-FFF2-40B4-BE49-F238E27FC236}">
                <a16:creationId xmlns:a16="http://schemas.microsoft.com/office/drawing/2014/main" id="{95A8C3AC-B812-5916-172E-546263251A3A}"/>
              </a:ext>
            </a:extLst>
          </p:cNvPr>
          <p:cNvPicPr>
            <a:picLocks noChangeAspect="1"/>
          </p:cNvPicPr>
          <p:nvPr/>
        </p:nvPicPr>
        <p:blipFill>
          <a:blip r:embed="rId3"/>
          <a:stretch>
            <a:fillRect/>
          </a:stretch>
        </p:blipFill>
        <p:spPr>
          <a:xfrm>
            <a:off x="237506" y="1140327"/>
            <a:ext cx="8211826" cy="3434345"/>
          </a:xfrm>
          <a:prstGeom prst="rect">
            <a:avLst/>
          </a:prstGeom>
        </p:spPr>
      </p:pic>
      <p:sp>
        <p:nvSpPr>
          <p:cNvPr id="7" name="TextBox 6">
            <a:extLst>
              <a:ext uri="{FF2B5EF4-FFF2-40B4-BE49-F238E27FC236}">
                <a16:creationId xmlns:a16="http://schemas.microsoft.com/office/drawing/2014/main" id="{2A226403-7227-5BEF-FF96-1CD6410E2E6A}"/>
              </a:ext>
            </a:extLst>
          </p:cNvPr>
          <p:cNvSpPr txBox="1"/>
          <p:nvPr/>
        </p:nvSpPr>
        <p:spPr>
          <a:xfrm>
            <a:off x="5430520" y="4777567"/>
            <a:ext cx="3418840" cy="307777"/>
          </a:xfrm>
          <a:prstGeom prst="rect">
            <a:avLst/>
          </a:prstGeom>
          <a:noFill/>
        </p:spPr>
        <p:txBody>
          <a:bodyPr wrap="square">
            <a:spAutoFit/>
          </a:bodyPr>
          <a:lstStyle/>
          <a:p>
            <a:r>
              <a:rPr lang="pt-BR"/>
              <a:t>do livro: </a:t>
            </a:r>
            <a:r>
              <a:rPr lang="pt-BR" err="1"/>
              <a:t>RayTracingInOneWeekend</a:t>
            </a:r>
            <a:endParaRPr lang="pt-BR"/>
          </a:p>
        </p:txBody>
      </p:sp>
    </p:spTree>
    <p:extLst>
      <p:ext uri="{BB962C8B-B14F-4D97-AF65-F5344CB8AC3E}">
        <p14:creationId xmlns:p14="http://schemas.microsoft.com/office/powerpoint/2010/main" val="28419921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Funções Recursivas (GPU)</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46</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764619"/>
            <a:ext cx="8073374" cy="4185761"/>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const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max_depth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hit_record rec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raio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max_depth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hitable_list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raio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target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normal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raio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target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else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col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col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425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Shadow Acne (10 amostras)</a:t>
            </a:r>
            <a:endParaRPr/>
          </a:p>
        </p:txBody>
      </p:sp>
      <p:sp>
        <p:nvSpPr>
          <p:cNvPr id="186" name="Google Shape;186;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47</a:t>
            </a:fld>
            <a:endParaRPr/>
          </a:p>
        </p:txBody>
      </p:sp>
      <p:pic>
        <p:nvPicPr>
          <p:cNvPr id="3" name="Picture 2">
            <a:extLst>
              <a:ext uri="{FF2B5EF4-FFF2-40B4-BE49-F238E27FC236}">
                <a16:creationId xmlns:a16="http://schemas.microsoft.com/office/drawing/2014/main" id="{284C4C80-2C2C-EFAD-667D-43033A3FD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50" y="669866"/>
            <a:ext cx="8274922" cy="4654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Shadow Acne (100 amostras)</a:t>
            </a:r>
            <a:endParaRPr/>
          </a:p>
        </p:txBody>
      </p:sp>
      <p:sp>
        <p:nvSpPr>
          <p:cNvPr id="186" name="Google Shape;186;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48</a:t>
            </a:fld>
            <a:endParaRPr/>
          </a:p>
        </p:txBody>
      </p:sp>
      <p:pic>
        <p:nvPicPr>
          <p:cNvPr id="7174" name="Picture 6">
            <a:extLst>
              <a:ext uri="{FF2B5EF4-FFF2-40B4-BE49-F238E27FC236}">
                <a16:creationId xmlns:a16="http://schemas.microsoft.com/office/drawing/2014/main" id="{552760FC-4AB0-2BB9-E19D-A8B9FB83A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50" y="669867"/>
            <a:ext cx="8274922" cy="4654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1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Imagem corrigida pelo Gamma</a:t>
            </a:r>
            <a:endParaRPr/>
          </a:p>
        </p:txBody>
      </p:sp>
      <p:sp>
        <p:nvSpPr>
          <p:cNvPr id="2" name="Text Placeholder 1">
            <a:extLst>
              <a:ext uri="{FF2B5EF4-FFF2-40B4-BE49-F238E27FC236}">
                <a16:creationId xmlns:a16="http://schemas.microsoft.com/office/drawing/2014/main" id="{79705754-7C2D-ECC2-89B3-E95A2C33EA3B}"/>
              </a:ext>
            </a:extLst>
          </p:cNvPr>
          <p:cNvSpPr>
            <a:spLocks noGrp="1"/>
          </p:cNvSpPr>
          <p:nvPr>
            <p:ph type="body" idx="1"/>
          </p:nvPr>
        </p:nvSpPr>
        <p:spPr/>
        <p:txBody>
          <a:bodyPr/>
          <a:lstStyle/>
          <a:p>
            <a:r>
              <a:rPr lang="pt-BR"/>
              <a:t>Vamos usar um </a:t>
            </a:r>
            <a:r>
              <a:rPr lang="pt-BR" err="1"/>
              <a:t>gamma</a:t>
            </a:r>
            <a:r>
              <a:rPr lang="pt-BR"/>
              <a:t> = 2.0</a:t>
            </a:r>
          </a:p>
          <a:p>
            <a:r>
              <a:rPr lang="pt-BR"/>
              <a:t>Ou seja, vamos elevar o valor das cores em 1/</a:t>
            </a:r>
            <a:r>
              <a:rPr lang="pt-BR" err="1"/>
              <a:t>gamma</a:t>
            </a:r>
            <a:r>
              <a:rPr lang="pt-BR"/>
              <a:t>.</a:t>
            </a:r>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49</a:t>
            </a:fld>
            <a:endParaRPr/>
          </a:p>
        </p:txBody>
      </p:sp>
      <p:sp>
        <p:nvSpPr>
          <p:cNvPr id="3" name="TextBox 2">
            <a:extLst>
              <a:ext uri="{FF2B5EF4-FFF2-40B4-BE49-F238E27FC236}">
                <a16:creationId xmlns:a16="http://schemas.microsoft.com/office/drawing/2014/main" id="{C0EC8519-9F92-1BB1-9041-D1E8560C6842}"/>
              </a:ext>
            </a:extLst>
          </p:cNvPr>
          <p:cNvSpPr txBox="1"/>
          <p:nvPr/>
        </p:nvSpPr>
        <p:spPr>
          <a:xfrm>
            <a:off x="325220" y="1891063"/>
            <a:ext cx="8073374" cy="3539430"/>
          </a:xfrm>
          <a:prstGeom prst="rect">
            <a:avLst/>
          </a:prstGeom>
          <a:solidFill>
            <a:schemeClr val="tx1"/>
          </a:solidFill>
        </p:spPr>
        <p:txBody>
          <a:bodyPr wrap="square">
            <a:spAutoFit/>
          </a:bodyPr>
          <a:lstStyle/>
          <a:p>
            <a:r>
              <a:rPr lang="en-US" b="1">
                <a:solidFill>
                  <a:srgbClr val="569CD6"/>
                </a:solidFill>
                <a:effectLst/>
                <a:latin typeface="Courier New" panose="02070309020205020404" pitchFamily="49" charset="0"/>
                <a:cs typeface="Courier New" panose="02070309020205020404" pitchFamily="49" charset="0"/>
              </a:rPr>
              <a:t>const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569CD6"/>
                </a:solidFill>
                <a:effectLst/>
                <a:latin typeface="Courier New" panose="02070309020205020404" pitchFamily="49" charset="0"/>
                <a:cs typeface="Courier New" panose="02070309020205020404" pitchFamily="49" charset="0"/>
              </a:rPr>
              <a:t>float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samples_per_pixel</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5CEA8"/>
                </a:solidFill>
                <a:effectLst/>
                <a:latin typeface="Courier New" panose="02070309020205020404" pitchFamily="49" charset="0"/>
                <a:cs typeface="Courier New" panose="02070309020205020404" pitchFamily="49" charset="0"/>
              </a:rPr>
              <a:t>100.0</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569CD6"/>
                </a:solidFill>
                <a:effectLst/>
                <a:latin typeface="Courier New" panose="02070309020205020404" pitchFamily="49" charset="0"/>
                <a:cs typeface="Courier New" panose="02070309020205020404" pitchFamily="49" charset="0"/>
              </a:rPr>
              <a:t>void</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CDCAA"/>
                </a:solidFill>
                <a:effectLst/>
                <a:latin typeface="Courier New" panose="02070309020205020404" pitchFamily="49" charset="0"/>
                <a:cs typeface="Courier New" panose="02070309020205020404" pitchFamily="49" charset="0"/>
              </a:rPr>
              <a:t>mainImage</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4EC9B0"/>
                </a:solidFill>
                <a:effectLst/>
                <a:latin typeface="Courier New" panose="02070309020205020404" pitchFamily="49" charset="0"/>
                <a:cs typeface="Courier New" panose="02070309020205020404" pitchFamily="49" charset="0"/>
              </a:rPr>
              <a:t>out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4EC9B0"/>
                </a:solidFill>
                <a:effectLst/>
                <a:latin typeface="Courier New" panose="02070309020205020404" pitchFamily="49" charset="0"/>
                <a:cs typeface="Courier New" panose="02070309020205020404" pitchFamily="49" charset="0"/>
              </a:rPr>
              <a:t>vec4</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9A9A9A"/>
                </a:solidFill>
                <a:effectLst/>
                <a:latin typeface="Courier New" panose="02070309020205020404" pitchFamily="49" charset="0"/>
                <a:cs typeface="Courier New" panose="02070309020205020404" pitchFamily="49" charset="0"/>
              </a:rPr>
              <a:t>fragColor</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4EC9B0"/>
                </a:solidFill>
                <a:effectLst/>
                <a:latin typeface="Courier New" panose="02070309020205020404" pitchFamily="49" charset="0"/>
                <a:cs typeface="Courier New" panose="02070309020205020404" pitchFamily="49" charset="0"/>
              </a:rPr>
              <a:t>in</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4EC9B0"/>
                </a:solidFill>
                <a:effectLst/>
                <a:latin typeface="Courier New" panose="02070309020205020404" pitchFamily="49" charset="0"/>
                <a:cs typeface="Courier New" panose="02070309020205020404" pitchFamily="49" charset="0"/>
              </a:rPr>
              <a:t>vec2</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9A9A9A"/>
                </a:solidFill>
                <a:effectLst/>
                <a:latin typeface="Courier New" panose="02070309020205020404" pitchFamily="49" charset="0"/>
                <a:cs typeface="Courier New" panose="02070309020205020404" pitchFamily="49" charset="0"/>
              </a:rPr>
              <a:t>fragCoord</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vec2 </a:t>
            </a:r>
            <a:r>
              <a:rPr lang="en-US" b="1" err="1">
                <a:solidFill>
                  <a:srgbClr val="DADADA"/>
                </a:solidFill>
                <a:effectLst/>
                <a:latin typeface="Courier New" panose="02070309020205020404" pitchFamily="49" charset="0"/>
                <a:cs typeface="Courier New" panose="02070309020205020404" pitchFamily="49" charset="0"/>
              </a:rPr>
              <a:t>uv</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fragCoord</a:t>
            </a:r>
            <a:r>
              <a:rPr lang="en-US" b="1">
                <a:solidFill>
                  <a:srgbClr val="B4B4B4"/>
                </a:solidFill>
                <a:effectLst/>
                <a:latin typeface="Courier New" panose="02070309020205020404" pitchFamily="49" charset="0"/>
                <a:cs typeface="Courier New" panose="02070309020205020404" pitchFamily="49" charset="0"/>
              </a:rPr>
              <a:t>/</a:t>
            </a:r>
            <a:r>
              <a:rPr lang="en-US" b="1" err="1">
                <a:solidFill>
                  <a:srgbClr val="9CDCFE"/>
                </a:solidFill>
                <a:effectLst/>
                <a:latin typeface="Courier New" panose="02070309020205020404" pitchFamily="49" charset="0"/>
                <a:cs typeface="Courier New" panose="02070309020205020404" pitchFamily="49" charset="0"/>
              </a:rPr>
              <a:t>iResolution</a:t>
            </a:r>
            <a:r>
              <a:rPr lang="en-US" b="1" err="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xy</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vec3 col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vec3</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B5CEA8"/>
                </a:solidFill>
                <a:effectLst/>
                <a:latin typeface="Courier New" panose="02070309020205020404" pitchFamily="49" charset="0"/>
                <a:cs typeface="Courier New" panose="02070309020205020404" pitchFamily="49" charset="0"/>
              </a:rPr>
              <a:t>0.0</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8A0DF"/>
                </a:solidFill>
                <a:effectLst/>
                <a:latin typeface="Courier New" panose="02070309020205020404" pitchFamily="49" charset="0"/>
                <a:cs typeface="Courier New" panose="02070309020205020404" pitchFamily="49" charset="0"/>
              </a:rPr>
              <a:t>  for</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569CD6"/>
                </a:solidFill>
                <a:effectLst/>
                <a:latin typeface="Courier New" panose="02070309020205020404" pitchFamily="49" charset="0"/>
                <a:cs typeface="Courier New" panose="02070309020205020404" pitchFamily="49" charset="0"/>
              </a:rPr>
              <a:t>float</a:t>
            </a:r>
            <a:r>
              <a:rPr lang="en-US" b="1">
                <a:solidFill>
                  <a:srgbClr val="DADADA"/>
                </a:solidFill>
                <a:effectLst/>
                <a:latin typeface="Courier New" panose="02070309020205020404" pitchFamily="49" charset="0"/>
                <a:cs typeface="Courier New" panose="02070309020205020404" pitchFamily="49" charset="0"/>
              </a:rPr>
              <a:t> s</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B5CEA8"/>
                </a:solidFill>
                <a:effectLst/>
                <a:latin typeface="Courier New" panose="02070309020205020404" pitchFamily="49" charset="0"/>
                <a:cs typeface="Courier New" panose="02070309020205020404" pitchFamily="49" charset="0"/>
              </a:rPr>
              <a:t>0.0</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s</a:t>
            </a:r>
            <a:r>
              <a:rPr lang="en-US" b="1">
                <a:solidFill>
                  <a:srgbClr val="B4B4B4"/>
                </a:solidFill>
                <a:effectLst/>
                <a:latin typeface="Courier New" panose="02070309020205020404" pitchFamily="49" charset="0"/>
                <a:cs typeface="Courier New" panose="02070309020205020404" pitchFamily="49" charset="0"/>
              </a:rPr>
              <a:t>&lt;</a:t>
            </a:r>
            <a:r>
              <a:rPr lang="en-US" b="1" err="1">
                <a:solidFill>
                  <a:srgbClr val="DADADA"/>
                </a:solidFill>
                <a:effectLst/>
                <a:latin typeface="Courier New" panose="02070309020205020404" pitchFamily="49" charset="0"/>
                <a:cs typeface="Courier New" panose="02070309020205020404" pitchFamily="49" charset="0"/>
              </a:rPr>
              <a:t>samples_per_pixel</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s</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frand</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vec3</a:t>
            </a:r>
            <a:r>
              <a:rPr lang="en-US" b="1">
                <a:solidFill>
                  <a:srgbClr val="B4B4B4"/>
                </a:solidFill>
                <a:effectLst/>
                <a:latin typeface="Courier New" panose="02070309020205020404" pitchFamily="49" charset="0"/>
                <a:cs typeface="Courier New" panose="02070309020205020404" pitchFamily="49" charset="0"/>
              </a:rPr>
              <a:t>(</a:t>
            </a:r>
            <a:r>
              <a:rPr lang="en-US" b="1" err="1">
                <a:solidFill>
                  <a:srgbClr val="9CDCFE"/>
                </a:solidFill>
                <a:effectLst/>
                <a:latin typeface="Courier New" panose="02070309020205020404" pitchFamily="49" charset="0"/>
                <a:cs typeface="Courier New" panose="02070309020205020404" pitchFamily="49" charset="0"/>
              </a:rPr>
              <a:t>fragCoord</a:t>
            </a:r>
            <a:r>
              <a:rPr lang="en-US" b="1" err="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xy</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s</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vec2 delta</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delta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rand2</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9CDCFE"/>
                </a:solidFill>
                <a:effectLst/>
                <a:latin typeface="Courier New" panose="02070309020205020404" pitchFamily="49" charset="0"/>
                <a:cs typeface="Courier New" panose="02070309020205020404" pitchFamily="49" charset="0"/>
              </a:rPr>
              <a:t>iResolution</a:t>
            </a:r>
            <a:r>
              <a:rPr lang="en-US" b="1" err="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xy</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Ray r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CDCAA"/>
                </a:solidFill>
                <a:effectLst/>
                <a:latin typeface="Courier New" panose="02070309020205020404" pitchFamily="49" charset="0"/>
                <a:cs typeface="Courier New" panose="02070309020205020404" pitchFamily="49" charset="0"/>
              </a:rPr>
              <a:t>get_ray</a:t>
            </a:r>
            <a:r>
              <a:rPr lang="en-US" b="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uv</a:t>
            </a:r>
            <a:r>
              <a:rPr lang="en-US" b="1" err="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delta</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col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color</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r</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B4B4B4"/>
                </a:solidFill>
                <a:effectLst/>
                <a:latin typeface="Courier New" panose="02070309020205020404" pitchFamily="49" charset="0"/>
                <a:cs typeface="Courier New" panose="02070309020205020404" pitchFamily="49" charset="0"/>
              </a:rPr>
              <a:t>  }</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col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samples_per_pixel</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569CD6"/>
                </a:solidFill>
                <a:effectLst/>
                <a:latin typeface="Courier New" panose="02070309020205020404" pitchFamily="49" charset="0"/>
                <a:cs typeface="Courier New" panose="02070309020205020404" pitchFamily="49" charset="0"/>
              </a:rPr>
              <a:t>  float</a:t>
            </a:r>
            <a:r>
              <a:rPr lang="en-US" b="1">
                <a:solidFill>
                  <a:srgbClr val="DADADA"/>
                </a:solidFill>
                <a:effectLst/>
                <a:latin typeface="Courier New" panose="02070309020205020404" pitchFamily="49" charset="0"/>
                <a:cs typeface="Courier New" panose="02070309020205020404" pitchFamily="49" charset="0"/>
              </a:rPr>
              <a:t> gamma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5CEA8"/>
                </a:solidFill>
                <a:effectLst/>
                <a:latin typeface="Courier New" panose="02070309020205020404" pitchFamily="49" charset="0"/>
                <a:cs typeface="Courier New" panose="02070309020205020404" pitchFamily="49" charset="0"/>
              </a:rPr>
              <a:t>2.0</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col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pow</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col</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vec3</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B5CEA8"/>
                </a:solidFill>
                <a:effectLst/>
                <a:latin typeface="Courier New" panose="02070309020205020404" pitchFamily="49" charset="0"/>
                <a:cs typeface="Courier New" panose="02070309020205020404" pitchFamily="49" charset="0"/>
              </a:rPr>
              <a:t>1.0</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gamma</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fragColor</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vec4</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col</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5CEA8"/>
                </a:solidFill>
                <a:effectLst/>
                <a:latin typeface="Courier New" panose="02070309020205020404" pitchFamily="49" charset="0"/>
                <a:cs typeface="Courier New" panose="02070309020205020404" pitchFamily="49" charset="0"/>
              </a:rPr>
              <a:t>1.0</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Onde Ray Tracing é usado</a:t>
            </a:r>
            <a:endParaRPr dirty="0"/>
          </a:p>
        </p:txBody>
      </p:sp>
      <p:sp>
        <p:nvSpPr>
          <p:cNvPr id="79" name="Google Shape;79;p12"/>
          <p:cNvSpPr txBox="1">
            <a:spLocks noGrp="1"/>
          </p:cNvSpPr>
          <p:nvPr>
            <p:ph type="body" idx="1"/>
          </p:nvPr>
        </p:nvSpPr>
        <p:spPr>
          <a:xfrm>
            <a:off x="429875" y="4753275"/>
            <a:ext cx="7460400" cy="5538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sz="1600" i="1">
                <a:solidFill>
                  <a:srgbClr val="292929"/>
                </a:solidFill>
                <a:highlight>
                  <a:srgbClr val="FFFFFF"/>
                </a:highlight>
                <a:latin typeface="Georgia"/>
                <a:ea typeface="Georgia"/>
                <a:cs typeface="Georgia"/>
                <a:sym typeface="Georgia"/>
              </a:rPr>
              <a:t>"</a:t>
            </a:r>
            <a:r>
              <a:rPr lang="en-BR" sz="1600">
                <a:solidFill>
                  <a:srgbClr val="292929"/>
                </a:solidFill>
                <a:highlight>
                  <a:srgbClr val="FFFFFF"/>
                </a:highlight>
                <a:latin typeface="Georgia"/>
                <a:ea typeface="Georgia"/>
                <a:cs typeface="Georgia"/>
                <a:sym typeface="Georgia"/>
              </a:rPr>
              <a:t>some frames in </a:t>
            </a:r>
            <a:r>
              <a:rPr lang="en-BR" sz="1600" i="1">
                <a:solidFill>
                  <a:srgbClr val="292929"/>
                </a:solidFill>
                <a:highlight>
                  <a:srgbClr val="FFFFFF"/>
                </a:highlight>
                <a:latin typeface="Georgia"/>
                <a:ea typeface="Georgia"/>
                <a:cs typeface="Georgia"/>
                <a:sym typeface="Georgia"/>
              </a:rPr>
              <a:t>Monsters University</a:t>
            </a:r>
            <a:r>
              <a:rPr lang="en-BR" sz="1600">
                <a:solidFill>
                  <a:srgbClr val="292929"/>
                </a:solidFill>
                <a:highlight>
                  <a:srgbClr val="FFFFFF"/>
                </a:highlight>
                <a:latin typeface="Georgia"/>
                <a:ea typeface="Georgia"/>
                <a:cs typeface="Georgia"/>
                <a:sym typeface="Georgia"/>
              </a:rPr>
              <a:t> took a reported 29 hours each"</a:t>
            </a:r>
            <a:endParaRPr sz="1600" dirty="0">
              <a:solidFill>
                <a:srgbClr val="292929"/>
              </a:solidFill>
              <a:highlight>
                <a:srgbClr val="FFFFFF"/>
              </a:highlight>
              <a:latin typeface="Georgia"/>
              <a:ea typeface="Georgia"/>
              <a:cs typeface="Georgia"/>
              <a:sym typeface="Georgia"/>
            </a:endParaRPr>
          </a:p>
          <a:p>
            <a:pPr marL="0" lvl="0" indent="0" algn="l" rtl="0">
              <a:spcBef>
                <a:spcPts val="400"/>
              </a:spcBef>
              <a:spcAft>
                <a:spcPts val="0"/>
              </a:spcAft>
              <a:buNone/>
            </a:pPr>
            <a:r>
              <a:rPr lang="en-BR" sz="1000">
                <a:solidFill>
                  <a:srgbClr val="292929"/>
                </a:solidFill>
                <a:highlight>
                  <a:srgbClr val="FFFFFF"/>
                </a:highlight>
                <a:latin typeface="Georgia"/>
                <a:ea typeface="Georgia"/>
                <a:cs typeface="Georgia"/>
                <a:sym typeface="Georgia"/>
              </a:rPr>
              <a:t>fonte: Future of Gaming : Rasterization vs Ray Tracing vs Path Tracing</a:t>
            </a:r>
            <a:endParaRPr sz="1000" dirty="0">
              <a:solidFill>
                <a:srgbClr val="292929"/>
              </a:solidFill>
              <a:highlight>
                <a:srgbClr val="FFFFFF"/>
              </a:highlight>
              <a:latin typeface="Georgia"/>
              <a:ea typeface="Georgia"/>
              <a:cs typeface="Georgia"/>
              <a:sym typeface="Georgia"/>
            </a:endParaRPr>
          </a:p>
        </p:txBody>
      </p:sp>
      <p:sp>
        <p:nvSpPr>
          <p:cNvPr id="80" name="Google Shape;80;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a:t>
            </a:fld>
            <a:endParaRPr dirty="0"/>
          </a:p>
        </p:txBody>
      </p:sp>
      <p:pic>
        <p:nvPicPr>
          <p:cNvPr id="81" name="Google Shape;81;p12"/>
          <p:cNvPicPr preferRelativeResize="0"/>
          <p:nvPr/>
        </p:nvPicPr>
        <p:blipFill rotWithShape="1">
          <a:blip r:embed="rId3">
            <a:alphaModFix/>
          </a:blip>
          <a:srcRect l="10997" r="14697"/>
          <a:stretch/>
        </p:blipFill>
        <p:spPr>
          <a:xfrm>
            <a:off x="429875" y="2421775"/>
            <a:ext cx="3685115" cy="2072849"/>
          </a:xfrm>
          <a:prstGeom prst="rect">
            <a:avLst/>
          </a:prstGeom>
          <a:noFill/>
          <a:ln>
            <a:noFill/>
          </a:ln>
        </p:spPr>
      </p:pic>
      <p:sp>
        <p:nvSpPr>
          <p:cNvPr id="82" name="Google Shape;82;p12"/>
          <p:cNvSpPr txBox="1"/>
          <p:nvPr/>
        </p:nvSpPr>
        <p:spPr>
          <a:xfrm>
            <a:off x="429881" y="1944787"/>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900" b="1">
                <a:solidFill>
                  <a:schemeClr val="dk1"/>
                </a:solidFill>
                <a:latin typeface="Calibri"/>
                <a:ea typeface="Calibri"/>
                <a:cs typeface="Calibri"/>
                <a:sym typeface="Calibri"/>
              </a:rPr>
              <a:t>Toy Story 4 (offline)</a:t>
            </a:r>
            <a:endParaRPr sz="2100" b="1" dirty="0"/>
          </a:p>
        </p:txBody>
      </p:sp>
      <p:pic>
        <p:nvPicPr>
          <p:cNvPr id="83" name="Google Shape;83;p12"/>
          <p:cNvPicPr preferRelativeResize="0"/>
          <p:nvPr/>
        </p:nvPicPr>
        <p:blipFill>
          <a:blip r:embed="rId4">
            <a:alphaModFix/>
          </a:blip>
          <a:stretch>
            <a:fillRect/>
          </a:stretch>
        </p:blipFill>
        <p:spPr>
          <a:xfrm>
            <a:off x="4827266" y="2421775"/>
            <a:ext cx="3685110" cy="2072848"/>
          </a:xfrm>
          <a:prstGeom prst="rect">
            <a:avLst/>
          </a:prstGeom>
          <a:noFill/>
          <a:ln>
            <a:noFill/>
          </a:ln>
        </p:spPr>
      </p:pic>
      <p:sp>
        <p:nvSpPr>
          <p:cNvPr id="84" name="Google Shape;84;p12"/>
          <p:cNvSpPr txBox="1"/>
          <p:nvPr/>
        </p:nvSpPr>
        <p:spPr>
          <a:xfrm>
            <a:off x="4827274" y="1944775"/>
            <a:ext cx="3548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900" b="1">
                <a:solidFill>
                  <a:schemeClr val="dk1"/>
                </a:solidFill>
                <a:latin typeface="Calibri"/>
                <a:ea typeface="Calibri"/>
                <a:cs typeface="Calibri"/>
                <a:sym typeface="Calibri"/>
              </a:rPr>
              <a:t>Resident Evil Village (realtime)</a:t>
            </a:r>
            <a:endParaRPr sz="2100" b="1" dirty="0"/>
          </a:p>
        </p:txBody>
      </p:sp>
      <p:sp>
        <p:nvSpPr>
          <p:cNvPr id="85" name="Google Shape;85;p12"/>
          <p:cNvSpPr txBox="1">
            <a:spLocks noGrp="1"/>
          </p:cNvSpPr>
          <p:nvPr>
            <p:ph type="body" idx="1"/>
          </p:nvPr>
        </p:nvSpPr>
        <p:spPr>
          <a:xfrm>
            <a:off x="390550" y="838983"/>
            <a:ext cx="8428200" cy="10584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Ray Tracing é computacionalmente muito pesado, contudo com os avanços em recursos computacionais está se tornando viável até para aplicações em tempo real.</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F937-C6AF-D4A8-6F24-AA734639A75E}"/>
              </a:ext>
            </a:extLst>
          </p:cNvPr>
          <p:cNvSpPr>
            <a:spLocks noGrp="1"/>
          </p:cNvSpPr>
          <p:nvPr>
            <p:ph type="title"/>
          </p:nvPr>
        </p:nvSpPr>
        <p:spPr/>
        <p:txBody>
          <a:bodyPr/>
          <a:lstStyle/>
          <a:p>
            <a:r>
              <a:rPr lang="pt-BR"/>
              <a:t>Imagem com correção do </a:t>
            </a:r>
            <a:r>
              <a:rPr lang="pt-BR" err="1"/>
              <a:t>Gamma</a:t>
            </a:r>
            <a:endParaRPr lang="pt-BR"/>
          </a:p>
        </p:txBody>
      </p:sp>
      <p:sp>
        <p:nvSpPr>
          <p:cNvPr id="4" name="Slide Number Placeholder 3">
            <a:extLst>
              <a:ext uri="{FF2B5EF4-FFF2-40B4-BE49-F238E27FC236}">
                <a16:creationId xmlns:a16="http://schemas.microsoft.com/office/drawing/2014/main" id="{E42C92D9-86B7-689B-2D09-2CEDFFEBBE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50</a:t>
            </a:fld>
            <a:endParaRPr lang="en-BR"/>
          </a:p>
        </p:txBody>
      </p:sp>
      <p:pic>
        <p:nvPicPr>
          <p:cNvPr id="6146" name="Picture 2">
            <a:extLst>
              <a:ext uri="{FF2B5EF4-FFF2-40B4-BE49-F238E27FC236}">
                <a16:creationId xmlns:a16="http://schemas.microsoft.com/office/drawing/2014/main" id="{84D30CFA-34FE-4492-B445-0B127DFFA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 y="766700"/>
            <a:ext cx="8012414" cy="450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88451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Lambertiana</a:t>
            </a:r>
            <a:endParaRPr/>
          </a:p>
        </p:txBody>
      </p:sp>
      <p:sp>
        <p:nvSpPr>
          <p:cNvPr id="212" name="Google Shape;212;p27"/>
          <p:cNvSpPr txBox="1">
            <a:spLocks noGrp="1"/>
          </p:cNvSpPr>
          <p:nvPr>
            <p:ph type="body" idx="1"/>
          </p:nvPr>
        </p:nvSpPr>
        <p:spPr>
          <a:xfrm>
            <a:off x="390550" y="838975"/>
            <a:ext cx="8493900" cy="15384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distribuição atual de raios atual segue uma função cos</a:t>
            </a:r>
            <a:r>
              <a:rPr lang="en-BR" baseline="30000"/>
              <a:t>3</a:t>
            </a:r>
            <a:r>
              <a:rPr lang="en-BR"/>
              <a:t>(</a:t>
            </a:r>
            <a:r>
              <a:rPr lang="en-BR" i="1"/>
              <a:t>ⲫ</a:t>
            </a:r>
            <a:r>
              <a:rPr lang="en-BR"/>
              <a:t>), sendo </a:t>
            </a:r>
            <a:r>
              <a:rPr lang="en-BR" i="1"/>
              <a:t>ⲫ</a:t>
            </a:r>
            <a:r>
              <a:rPr lang="en-BR"/>
              <a:t> o angulo da normal. Porém, a distribuição Lambertiana segue uma função de distribuição cos(</a:t>
            </a:r>
            <a:r>
              <a:rPr lang="en-BR" i="1"/>
              <a:t>ⲫ</a:t>
            </a:r>
            <a:r>
              <a:rPr lang="en-BR"/>
              <a:t>). Assim, os pontos a serem lançados estarão na superfície dessa esfera de referência.</a:t>
            </a:r>
            <a:endParaRPr/>
          </a:p>
        </p:txBody>
      </p:sp>
      <p:sp>
        <p:nvSpPr>
          <p:cNvPr id="213" name="Google Shape;21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51</a:t>
            </a:fld>
            <a:endParaRPr/>
          </a:p>
        </p:txBody>
      </p:sp>
      <p:pic>
        <p:nvPicPr>
          <p:cNvPr id="214" name="Google Shape;214;p27"/>
          <p:cNvPicPr preferRelativeResize="0"/>
          <p:nvPr/>
        </p:nvPicPr>
        <p:blipFill>
          <a:blip r:embed="rId3">
            <a:alphaModFix/>
          </a:blip>
          <a:stretch>
            <a:fillRect/>
          </a:stretch>
        </p:blipFill>
        <p:spPr>
          <a:xfrm>
            <a:off x="1454788" y="2183778"/>
            <a:ext cx="5686974" cy="3408526"/>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Raios de forma uniforme</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52</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709275"/>
            <a:ext cx="8743934" cy="2893100"/>
          </a:xfrm>
          <a:prstGeom prst="rect">
            <a:avLst/>
          </a:prstGeom>
          <a:solidFill>
            <a:schemeClr val="tx1"/>
          </a:solidFill>
        </p:spPr>
        <p:txBody>
          <a:bodyPr wrap="square">
            <a:spAutoFit/>
          </a:bodyPr>
          <a:lstStyle/>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DADADA"/>
                </a:solidFill>
                <a:effectLst/>
                <a:latin typeface="Courier New" panose="02070309020205020404" pitchFamily="49" charset="0"/>
                <a:cs typeface="Courier New" panose="02070309020205020404" pitchFamily="49" charset="0"/>
              </a:rPr>
              <a:t>  rand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759.7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3.83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41.1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621.9</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33.1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45.3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557.2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2.34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random_unit_vector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153581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Reflexão Lambertiana</a:t>
            </a:r>
            <a:endParaRPr/>
          </a:p>
        </p:txBody>
      </p:sp>
      <p:sp>
        <p:nvSpPr>
          <p:cNvPr id="237" name="Google Shape;237;p3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53</a:t>
            </a:fld>
            <a:endParaRPr/>
          </a:p>
        </p:txBody>
      </p:sp>
      <p:sp>
        <p:nvSpPr>
          <p:cNvPr id="238" name="Google Shape;238;p30"/>
          <p:cNvSpPr txBox="1">
            <a:spLocks noGrp="1"/>
          </p:cNvSpPr>
          <p:nvPr>
            <p:ph type="body" idx="1"/>
          </p:nvPr>
        </p:nvSpPr>
        <p:spPr>
          <a:xfrm>
            <a:off x="390550" y="35621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Antes</a:t>
            </a:r>
            <a:endParaRPr/>
          </a:p>
        </p:txBody>
      </p:sp>
      <p:sp>
        <p:nvSpPr>
          <p:cNvPr id="239" name="Google Shape;239;p30"/>
          <p:cNvSpPr txBox="1">
            <a:spLocks noGrp="1"/>
          </p:cNvSpPr>
          <p:nvPr>
            <p:ph type="body" idx="1"/>
          </p:nvPr>
        </p:nvSpPr>
        <p:spPr>
          <a:xfrm>
            <a:off x="4712888" y="35621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Depois</a:t>
            </a:r>
            <a:endParaRPr/>
          </a:p>
        </p:txBody>
      </p:sp>
      <p:sp>
        <p:nvSpPr>
          <p:cNvPr id="242" name="Google Shape;242;p30"/>
          <p:cNvSpPr txBox="1"/>
          <p:nvPr/>
        </p:nvSpPr>
        <p:spPr>
          <a:xfrm>
            <a:off x="559825" y="4274750"/>
            <a:ext cx="7476900" cy="723300"/>
          </a:xfrm>
          <a:prstGeom prst="rect">
            <a:avLst/>
          </a:prstGeom>
          <a:noFill/>
          <a:ln>
            <a:noFill/>
          </a:ln>
        </p:spPr>
        <p:txBody>
          <a:bodyPr spcFirstLastPara="1" wrap="square" lIns="91425" tIns="91425" rIns="91425" bIns="91425" anchor="t" anchorCtr="0">
            <a:spAutoFit/>
          </a:bodyPr>
          <a:lstStyle/>
          <a:p>
            <a:pPr marL="457200" lvl="0" indent="-339725" algn="l" rtl="0">
              <a:spcBef>
                <a:spcPts val="0"/>
              </a:spcBef>
              <a:spcAft>
                <a:spcPts val="0"/>
              </a:spcAft>
              <a:buClr>
                <a:schemeClr val="dk1"/>
              </a:buClr>
              <a:buSzPts val="1750"/>
              <a:buChar char="●"/>
            </a:pPr>
            <a:r>
              <a:rPr lang="en-BR" sz="1750">
                <a:solidFill>
                  <a:schemeClr val="dk1"/>
                </a:solidFill>
              </a:rPr>
              <a:t>As sombras são menos pronunciadas após a mudança</a:t>
            </a:r>
            <a:endParaRPr sz="1750">
              <a:solidFill>
                <a:schemeClr val="dk1"/>
              </a:solidFill>
            </a:endParaRPr>
          </a:p>
          <a:p>
            <a:pPr marL="457200" lvl="0" indent="-339725" algn="l" rtl="0">
              <a:spcBef>
                <a:spcPts val="0"/>
              </a:spcBef>
              <a:spcAft>
                <a:spcPts val="0"/>
              </a:spcAft>
              <a:buClr>
                <a:schemeClr val="dk1"/>
              </a:buClr>
              <a:buSzPts val="1750"/>
              <a:buChar char="●"/>
            </a:pPr>
            <a:r>
              <a:rPr lang="en-BR" sz="1750">
                <a:solidFill>
                  <a:schemeClr val="dk1"/>
                </a:solidFill>
              </a:rPr>
              <a:t>Ambas as esferas ficam mais claras na aparência após a mudança</a:t>
            </a:r>
            <a:endParaRPr sz="1750">
              <a:solidFill>
                <a:schemeClr val="dk1"/>
              </a:solidFill>
            </a:endParaRPr>
          </a:p>
        </p:txBody>
      </p:sp>
      <p:pic>
        <p:nvPicPr>
          <p:cNvPr id="2" name="Picture 2">
            <a:extLst>
              <a:ext uri="{FF2B5EF4-FFF2-40B4-BE49-F238E27FC236}">
                <a16:creationId xmlns:a16="http://schemas.microsoft.com/office/drawing/2014/main" id="{0E67F9CD-1556-9D91-CB4C-D92049581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299" y="1271768"/>
            <a:ext cx="4105801" cy="2309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6C3480A-502A-E632-2B7D-C6FEC1857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675" y="1273310"/>
            <a:ext cx="4105799" cy="2309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Espalhamento por Hemisfera</a:t>
            </a:r>
            <a:endParaRPr/>
          </a:p>
        </p:txBody>
      </p:sp>
      <p:sp>
        <p:nvSpPr>
          <p:cNvPr id="249" name="Google Shape;249;p3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última proposta apresentada ainda não é a ideal, pois os raios devem se espalhar em todas as direções de forma uniforme.</a:t>
            </a:r>
            <a:endParaRPr/>
          </a:p>
          <a:p>
            <a:pPr marL="0" lvl="0" indent="0" algn="l" rtl="0">
              <a:spcBef>
                <a:spcPts val="400"/>
              </a:spcBef>
              <a:spcAft>
                <a:spcPts val="0"/>
              </a:spcAft>
              <a:buNone/>
            </a:pPr>
            <a:endParaRPr/>
          </a:p>
          <a:p>
            <a:pPr marL="0" lvl="0" indent="0" algn="l" rtl="0">
              <a:spcBef>
                <a:spcPts val="400"/>
              </a:spcBef>
              <a:spcAft>
                <a:spcPts val="0"/>
              </a:spcAft>
              <a:buNone/>
            </a:pPr>
            <a:r>
              <a:rPr lang="en-BR"/>
              <a:t>A próxima proposta é lançar um raio de uma distância unitária do ponto de intersecção e só garantir que ele está no mesmo hemisfério da normal.</a:t>
            </a:r>
            <a:endParaRPr/>
          </a:p>
        </p:txBody>
      </p:sp>
      <p:sp>
        <p:nvSpPr>
          <p:cNvPr id="250" name="Google Shape;250;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Raios de forma uniforme</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55</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678795"/>
            <a:ext cx="8428232" cy="4832092"/>
          </a:xfrm>
          <a:prstGeom prst="rect">
            <a:avLst/>
          </a:prstGeom>
          <a:solidFill>
            <a:schemeClr val="tx1"/>
          </a:solidFill>
        </p:spPr>
        <p:txBody>
          <a:bodyPr wrap="square">
            <a:spAutoFit/>
          </a:bodyPr>
          <a:lstStyle/>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DADADA"/>
                </a:solidFill>
                <a:effectLst/>
                <a:latin typeface="Courier New" panose="02070309020205020404" pitchFamily="49" charset="0"/>
                <a:cs typeface="Courier New" panose="02070309020205020404" pitchFamily="49" charset="0"/>
              </a:rPr>
              <a:t>  rand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759.7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3.83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41.1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621.9</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33.1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45.3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557.2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2.34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random_in_hemisphere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normal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in_unit_sphere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in_unit_sphere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normal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&gt;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else</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hitable_list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raio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target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random_in_hemisphere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normal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5872470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Reflexão Lambertiana Hemisférica</a:t>
            </a:r>
            <a:endParaRPr/>
          </a:p>
        </p:txBody>
      </p:sp>
      <p:sp>
        <p:nvSpPr>
          <p:cNvPr id="273" name="Google Shape;273;p3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56</a:t>
            </a:fld>
            <a:endParaRPr/>
          </a:p>
        </p:txBody>
      </p:sp>
      <p:sp>
        <p:nvSpPr>
          <p:cNvPr id="274" name="Google Shape;274;p34"/>
          <p:cNvSpPr txBox="1">
            <a:spLocks noGrp="1"/>
          </p:cNvSpPr>
          <p:nvPr>
            <p:ph type="body" idx="1"/>
          </p:nvPr>
        </p:nvSpPr>
        <p:spPr>
          <a:xfrm>
            <a:off x="282100"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Inicial </a:t>
            </a:r>
            <a:endParaRPr/>
          </a:p>
        </p:txBody>
      </p:sp>
      <p:sp>
        <p:nvSpPr>
          <p:cNvPr id="275" name="Google Shape;275;p34"/>
          <p:cNvSpPr txBox="1">
            <a:spLocks noGrp="1"/>
          </p:cNvSpPr>
          <p:nvPr>
            <p:ph type="body" idx="1"/>
          </p:nvPr>
        </p:nvSpPr>
        <p:spPr>
          <a:xfrm>
            <a:off x="3204798"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Intermediário</a:t>
            </a:r>
            <a:endParaRPr/>
          </a:p>
        </p:txBody>
      </p:sp>
      <p:sp>
        <p:nvSpPr>
          <p:cNvPr id="279" name="Google Shape;279;p34"/>
          <p:cNvSpPr txBox="1">
            <a:spLocks noGrp="1"/>
          </p:cNvSpPr>
          <p:nvPr>
            <p:ph type="body" idx="1"/>
          </p:nvPr>
        </p:nvSpPr>
        <p:spPr>
          <a:xfrm>
            <a:off x="6127498"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Final</a:t>
            </a:r>
            <a:endParaRPr/>
          </a:p>
        </p:txBody>
      </p:sp>
      <p:pic>
        <p:nvPicPr>
          <p:cNvPr id="4" name="Picture 4">
            <a:extLst>
              <a:ext uri="{FF2B5EF4-FFF2-40B4-BE49-F238E27FC236}">
                <a16:creationId xmlns:a16="http://schemas.microsoft.com/office/drawing/2014/main" id="{F7B6D15D-5418-EA42-2EB2-1708DF959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00" y="1760925"/>
            <a:ext cx="2779603" cy="1563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A51412A-809F-6A71-52D4-DAEED623F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4623" y="1760924"/>
            <a:ext cx="2779603" cy="156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23049A0-9F12-FF41-08AB-30ECD3561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146" y="1767170"/>
            <a:ext cx="2779603" cy="1563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em Materiais Espelhados</a:t>
            </a:r>
            <a:endParaRPr/>
          </a:p>
        </p:txBody>
      </p:sp>
      <p:sp>
        <p:nvSpPr>
          <p:cNvPr id="336" name="Google Shape;336;p41"/>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Para calcular o vetor de reflexão (vermelho) somaremos o vetor de entrada (v) por duas vezes B.</a:t>
            </a:r>
            <a:endParaRPr dirty="0"/>
          </a:p>
          <a:p>
            <a:pPr marL="0" lvl="0" indent="0" algn="l" rtl="0">
              <a:spcBef>
                <a:spcPts val="1000"/>
              </a:spcBef>
              <a:spcAft>
                <a:spcPts val="1000"/>
              </a:spcAft>
              <a:buNone/>
            </a:pPr>
            <a:r>
              <a:rPr lang="en-BR" dirty="0"/>
              <a:t>B tem a direção e sentido de N com um comprimento de |v·N|.</a:t>
            </a:r>
            <a:endParaRPr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57</a:t>
            </a:fld>
            <a:endParaRPr/>
          </a:p>
        </p:txBody>
      </p:sp>
      <p:pic>
        <p:nvPicPr>
          <p:cNvPr id="338" name="Google Shape;338;p41"/>
          <p:cNvPicPr preferRelativeResize="0"/>
          <p:nvPr/>
        </p:nvPicPr>
        <p:blipFill>
          <a:blip r:embed="rId3">
            <a:alphaModFix/>
          </a:blip>
          <a:stretch>
            <a:fillRect/>
          </a:stretch>
        </p:blipFill>
        <p:spPr>
          <a:xfrm>
            <a:off x="3653926" y="2277175"/>
            <a:ext cx="4360750" cy="3257325"/>
          </a:xfrm>
          <a:prstGeom prst="rect">
            <a:avLst/>
          </a:prstGeom>
          <a:noFill/>
          <a:ln>
            <a:noFill/>
          </a:ln>
        </p:spPr>
      </p:pic>
      <p:pic>
        <p:nvPicPr>
          <p:cNvPr id="339" name="Google Shape;339;p41" descr="{&quot;backgroundColorModified&quot;:null,&quot;aid&quot;:null,&quot;type&quot;:&quot;$$&quot;,&quot;code&quot;:&quot;$$\\mathbf{R}\\,=\\,\\mathbf{v}\\,-2\\cdot\\left(\\mathbf{v}\\cdot \\mathbf{n}\\right)\\cdot \\mathbf{n}$$&quot;,&quot;font&quot;:{&quot;size&quot;:12,&quot;color&quot;:&quot;#000000&quot;,&quot;family&quot;:&quot;Arial&quot;},&quot;id&quot;:&quot;5&quot;,&quot;backgroundColor&quot;:&quot;#FFFFFF&quot;,&quot;ts&quot;:1635359378481,&quot;cs&quot;:&quot;PnY5x1lcq+ID3jwQ11gZrA==&quot;,&quot;size&quot;:{&quot;width&quot;:184,&quot;height&quot;:18.833333333333332}}"/>
          <p:cNvPicPr preferRelativeResize="0"/>
          <p:nvPr/>
        </p:nvPicPr>
        <p:blipFill>
          <a:blip r:embed="rId4">
            <a:alphaModFix/>
          </a:blip>
          <a:stretch>
            <a:fillRect/>
          </a:stretch>
        </p:blipFill>
        <p:spPr>
          <a:xfrm>
            <a:off x="436550" y="2397411"/>
            <a:ext cx="3340701" cy="341950"/>
          </a:xfrm>
          <a:prstGeom prst="rect">
            <a:avLst/>
          </a:prstGeom>
          <a:noFill/>
          <a:ln>
            <a:noFill/>
          </a:ln>
        </p:spPr>
      </p:pic>
      <p:sp>
        <p:nvSpPr>
          <p:cNvPr id="3" name="TextBox 2">
            <a:extLst>
              <a:ext uri="{FF2B5EF4-FFF2-40B4-BE49-F238E27FC236}">
                <a16:creationId xmlns:a16="http://schemas.microsoft.com/office/drawing/2014/main" id="{82A97742-AAEE-0F63-EB73-E232A1CB8AA6}"/>
              </a:ext>
            </a:extLst>
          </p:cNvPr>
          <p:cNvSpPr txBox="1"/>
          <p:nvPr/>
        </p:nvSpPr>
        <p:spPr>
          <a:xfrm>
            <a:off x="474900" y="3499725"/>
            <a:ext cx="4587240" cy="400110"/>
          </a:xfrm>
          <a:prstGeom prst="rect">
            <a:avLst/>
          </a:prstGeom>
          <a:noFill/>
        </p:spPr>
        <p:txBody>
          <a:bodyPr wrap="square">
            <a:spAutoFit/>
          </a:bodyPr>
          <a:lstStyle/>
          <a:p>
            <a:pPr marL="0" lvl="0" indent="0" algn="l" rtl="0">
              <a:spcBef>
                <a:spcPts val="0"/>
              </a:spcBef>
              <a:spcAft>
                <a:spcPts val="0"/>
              </a:spcAft>
              <a:buNone/>
            </a:pPr>
            <a:r>
              <a:rPr lang="pt-BR" sz="2000" b="1" dirty="0"/>
              <a:t>Em GLSL: </a:t>
            </a:r>
            <a:r>
              <a:rPr lang="pt-BR" sz="2000" b="1" dirty="0" err="1"/>
              <a:t>reflect</a:t>
            </a:r>
            <a:r>
              <a:rPr lang="pt-BR" sz="2000" b="1" dirty="0"/>
              <a:t>()</a:t>
            </a:r>
          </a:p>
        </p:txBody>
      </p:sp>
    </p:spTree>
    <p:extLst>
      <p:ext uri="{BB962C8B-B14F-4D97-AF65-F5344CB8AC3E}">
        <p14:creationId xmlns:p14="http://schemas.microsoft.com/office/powerpoint/2010/main" val="11028361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Materiais 1/4</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58</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37506" y="678795"/>
            <a:ext cx="8428232" cy="4185761"/>
          </a:xfrm>
          <a:prstGeom prst="rect">
            <a:avLst/>
          </a:prstGeom>
          <a:solidFill>
            <a:schemeClr val="tx1"/>
          </a:solidFill>
        </p:spPr>
        <p:txBody>
          <a:bodyPr wrap="square">
            <a:spAutoFit/>
          </a:bodyPr>
          <a:lstStyle/>
          <a:p>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A9A9A"/>
                </a:solidFill>
                <a:effectLst/>
                <a:latin typeface="Courier New" panose="02070309020205020404" pitchFamily="49" charset="0"/>
                <a:cs typeface="Courier New" panose="02070309020205020404" pitchFamily="49" charset="0"/>
              </a:rPr>
              <a:t>define</a:t>
            </a:r>
            <a:r>
              <a:rPr lang="en-US" b="1" noProof="1">
                <a:solidFill>
                  <a:srgbClr val="C8C8C8"/>
                </a:solidFill>
                <a:effectLst/>
                <a:latin typeface="Courier New" panose="02070309020205020404" pitchFamily="49" charset="0"/>
                <a:cs typeface="Courier New" panose="02070309020205020404" pitchFamily="49" charset="0"/>
              </a:rPr>
              <a:t> </a:t>
            </a:r>
            <a:r>
              <a:rPr lang="en-US" b="1" noProof="1">
                <a:solidFill>
                  <a:srgbClr val="BEB7FF"/>
                </a:solidFill>
                <a:effectLst/>
                <a:latin typeface="Courier New" panose="02070309020205020404" pitchFamily="49" charset="0"/>
                <a:cs typeface="Courier New" panose="02070309020205020404" pitchFamily="49" charset="0"/>
              </a:rPr>
              <a:t>lambertian</a:t>
            </a:r>
            <a:r>
              <a:rPr lang="en-US" b="1" noProof="1">
                <a:solidFill>
                  <a:srgbClr val="C8C8C8"/>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A9A9A"/>
                </a:solidFill>
                <a:effectLst/>
                <a:latin typeface="Courier New" panose="02070309020205020404" pitchFamily="49" charset="0"/>
                <a:cs typeface="Courier New" panose="02070309020205020404" pitchFamily="49" charset="0"/>
              </a:rPr>
              <a:t>define</a:t>
            </a:r>
            <a:r>
              <a:rPr lang="en-US" b="1" noProof="1">
                <a:solidFill>
                  <a:srgbClr val="C8C8C8"/>
                </a:solidFill>
                <a:effectLst/>
                <a:latin typeface="Courier New" panose="02070309020205020404" pitchFamily="49" charset="0"/>
                <a:cs typeface="Courier New" panose="02070309020205020404" pitchFamily="49" charset="0"/>
              </a:rPr>
              <a:t> </a:t>
            </a:r>
            <a:r>
              <a:rPr lang="en-US" b="1" noProof="1">
                <a:solidFill>
                  <a:srgbClr val="BEB7FF"/>
                </a:solidFill>
                <a:effectLst/>
                <a:latin typeface="Courier New" panose="02070309020205020404" pitchFamily="49" charset="0"/>
                <a:cs typeface="Courier New" panose="02070309020205020404" pitchFamily="49" charset="0"/>
              </a:rPr>
              <a:t>metal</a:t>
            </a:r>
            <a:r>
              <a:rPr lang="en-US" b="1" noProof="1">
                <a:solidFill>
                  <a:srgbClr val="C8C8C8"/>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569CD6"/>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struct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Material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albedo</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57A64A"/>
              </a:solidFill>
              <a:latin typeface="Courier New" panose="02070309020205020404" pitchFamily="49" charset="0"/>
              <a:cs typeface="Courier New" panose="02070309020205020404" pitchFamily="49" charset="0"/>
            </a:endParaRPr>
          </a:p>
          <a:p>
            <a:r>
              <a:rPr lang="en-US" b="1" noProof="1">
                <a:solidFill>
                  <a:srgbClr val="57A64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type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7A64A"/>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struct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hit_record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normal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Material mat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569CD6"/>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struct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Sphere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center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Material mat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B4B4B4"/>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2577389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Materiais 2/4</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59</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37506" y="678795"/>
            <a:ext cx="8682974" cy="3323987"/>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Sphere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t_max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hit_record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a:t>
            </a: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point_at_parameter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outward_normal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normal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set_face_normal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outward_normal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mat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mat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true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near_zero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1e-8</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abs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abs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abs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0333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Path Tracer</a:t>
            </a:r>
            <a:endParaRPr dirty="0"/>
          </a:p>
        </p:txBody>
      </p:sp>
      <p:sp>
        <p:nvSpPr>
          <p:cNvPr id="92" name="Google Shape;92;p1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latin typeface="Arial"/>
                <a:ea typeface="Arial"/>
                <a:cs typeface="Arial"/>
                <a:sym typeface="Arial"/>
              </a:rPr>
              <a:t>Um Path Tracer é um método de renderização baseada em Monte Carlo para produzir imagens de cenas tridimensionais. Na prática, o livro usado trata de um Path Tracer.</a:t>
            </a:r>
            <a:endParaRPr dirty="0">
              <a:latin typeface="Arial"/>
              <a:ea typeface="Arial"/>
              <a:cs typeface="Arial"/>
              <a:sym typeface="Arial"/>
            </a:endParaRPr>
          </a:p>
        </p:txBody>
      </p:sp>
      <p:sp>
        <p:nvSpPr>
          <p:cNvPr id="93" name="Google Shape;93;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a:t>
            </a:fld>
            <a:endParaRPr dirty="0"/>
          </a:p>
        </p:txBody>
      </p:sp>
      <p:pic>
        <p:nvPicPr>
          <p:cNvPr id="94" name="Google Shape;94;p13"/>
          <p:cNvPicPr preferRelativeResize="0"/>
          <p:nvPr/>
        </p:nvPicPr>
        <p:blipFill>
          <a:blip r:embed="rId3">
            <a:alphaModFix/>
          </a:blip>
          <a:stretch>
            <a:fillRect/>
          </a:stretch>
        </p:blipFill>
        <p:spPr>
          <a:xfrm>
            <a:off x="2339825" y="2095725"/>
            <a:ext cx="3916899" cy="2937674"/>
          </a:xfrm>
          <a:prstGeom prst="rect">
            <a:avLst/>
          </a:prstGeom>
          <a:noFill/>
          <a:ln>
            <a:noFill/>
          </a:ln>
        </p:spPr>
      </p:pic>
      <p:sp>
        <p:nvSpPr>
          <p:cNvPr id="95" name="Google Shape;95;p13"/>
          <p:cNvSpPr txBox="1"/>
          <p:nvPr/>
        </p:nvSpPr>
        <p:spPr>
          <a:xfrm>
            <a:off x="1677825" y="5408925"/>
            <a:ext cx="6664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BR" sz="800">
                <a:solidFill>
                  <a:schemeClr val="dk1"/>
                </a:solidFill>
                <a:latin typeface="Calibri"/>
                <a:ea typeface="Calibri"/>
                <a:cs typeface="Calibri"/>
                <a:sym typeface="Calibri"/>
              </a:rPr>
              <a:t>fonte:</a:t>
            </a:r>
            <a:r>
              <a:rPr lang="en-BR" sz="100">
                <a:solidFill>
                  <a:schemeClr val="dk1"/>
                </a:solidFill>
                <a:latin typeface="Calibri"/>
                <a:ea typeface="Calibri"/>
                <a:cs typeface="Calibri"/>
                <a:sym typeface="Calibri"/>
              </a:rPr>
              <a:t> </a:t>
            </a:r>
            <a:r>
              <a:rPr lang="en-BR" sz="800">
                <a:solidFill>
                  <a:schemeClr val="dk1"/>
                </a:solidFill>
              </a:rPr>
              <a:t>https://github.com/YurongYou/Monte-Carlo-Path-Tracer</a:t>
            </a:r>
            <a:endParaRPr sz="1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Materiais 3/4</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60</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13360" y="678795"/>
            <a:ext cx="8859520" cy="4154984"/>
          </a:xfrm>
          <a:prstGeom prst="rect">
            <a:avLst/>
          </a:prstGeom>
          <a:solidFill>
            <a:schemeClr val="tx1"/>
          </a:solidFill>
        </p:spPr>
        <p:txBody>
          <a:bodyPr wrap="square">
            <a:spAutoFit/>
          </a:bodyPr>
          <a:lstStyle/>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569CD6"/>
                </a:solidFill>
                <a:effectLst/>
                <a:latin typeface="Courier New" panose="02070309020205020404" pitchFamily="49" charset="0"/>
                <a:cs typeface="Courier New" panose="02070309020205020404" pitchFamily="49" charset="0"/>
              </a:rPr>
              <a:t>bool</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scatter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4EC9B0"/>
                </a:solidFill>
                <a:effectLst/>
                <a:latin typeface="Courier New" panose="02070309020205020404" pitchFamily="49" charset="0"/>
                <a:cs typeface="Courier New" panose="02070309020205020404" pitchFamily="49" charset="0"/>
              </a:rPr>
              <a:t>Material</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r_in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hit_record</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out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vec3</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attenuation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out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scattered</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scatter_direction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random_unit_vector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near_zero</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scatter_direction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scatter_direction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8A0DF"/>
                </a:solidFill>
                <a:effectLst/>
                <a:latin typeface="Courier New" panose="02070309020205020404" pitchFamily="49" charset="0"/>
                <a:cs typeface="Courier New" panose="02070309020205020404" pitchFamily="49" charset="0"/>
              </a:rPr>
              <a:t>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type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scattered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Ray</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scatter_direction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attenuation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albedo</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true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8A0DF"/>
                </a:solidFill>
                <a:effectLst/>
                <a:latin typeface="Courier New" panose="02070309020205020404" pitchFamily="49" charset="0"/>
                <a:cs typeface="Courier New" panose="02070309020205020404" pitchFamily="49" charset="0"/>
              </a:rPr>
              <a:t>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type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reflected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reflect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r_in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scattered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Ray</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reflected</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attenuation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albedo</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scattered</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&gt;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endParaRPr lang="en-US" sz="1200" b="1" noProof="1">
              <a:solidFill>
                <a:srgbClr val="D8A0DF"/>
              </a:solidFill>
              <a:effectLst/>
              <a:latin typeface="Courier New" panose="02070309020205020404" pitchFamily="49" charset="0"/>
              <a:cs typeface="Courier New" panose="02070309020205020404" pitchFamily="49" charset="0"/>
            </a:endParaRPr>
          </a:p>
          <a:p>
            <a:r>
              <a:rPr lang="en-US" sz="1200" b="1" noProof="1">
                <a:solidFill>
                  <a:srgbClr val="D8A0DF"/>
                </a:solidFill>
                <a:latin typeface="Courier New" panose="02070309020205020404" pitchFamily="49" charset="0"/>
                <a:cs typeface="Courier New" panose="02070309020205020404" pitchFamily="49" charset="0"/>
              </a:rPr>
              <a:t>  </a:t>
            </a:r>
            <a:r>
              <a:rPr lang="en-US" sz="1200" b="1" noProof="1">
                <a:solidFill>
                  <a:srgbClr val="D8A0DF"/>
                </a:solidFill>
                <a:effectLst/>
                <a:latin typeface="Courier New" panose="02070309020205020404" pitchFamily="49" charset="0"/>
                <a:cs typeface="Courier New" panose="02070309020205020404" pitchFamily="49" charset="0"/>
              </a:rPr>
              <a:t>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false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endParaRPr lang="en-US" sz="1200" b="1" noProof="1">
              <a:solidFill>
                <a:srgbClr val="B4B4B4"/>
              </a:solidFill>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55059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Materiais 4/4</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61</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13360" y="678795"/>
            <a:ext cx="8686800" cy="4832092"/>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const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max_depth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hit_record rec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raio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max_depth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hitable_list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raio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scattered</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attenuation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scatter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mat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attenuation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scattered</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raio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scattered</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else</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break</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attenuation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else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col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col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262439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Nova Cena</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62</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13360" y="678795"/>
            <a:ext cx="8686800" cy="1815882"/>
          </a:xfrm>
          <a:prstGeom prst="rect">
            <a:avLst/>
          </a:prstGeom>
          <a:solidFill>
            <a:schemeClr val="tx1"/>
          </a:solidFill>
        </p:spPr>
        <p:txBody>
          <a:bodyPr wrap="square">
            <a:spAutoFit/>
          </a:bodyPr>
          <a:lstStyle/>
          <a:p>
            <a:r>
              <a:rPr lang="en-US" b="0" dirty="0">
                <a:solidFill>
                  <a:srgbClr val="DADADA"/>
                </a:solidFill>
                <a:effectLst/>
                <a:latin typeface="Menlo" panose="020B0609030804020204" pitchFamily="49" charset="0"/>
              </a:rPr>
              <a:t>Sphere world[]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9CDCFE"/>
                </a:solidFill>
                <a:effectLst/>
                <a:latin typeface="Menlo" panose="020B0609030804020204" pitchFamily="49" charset="0"/>
              </a:rPr>
              <a:t>Sphere</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4</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CDCAA"/>
                </a:solidFill>
                <a:effectLst/>
                <a:latin typeface="Menlo" panose="020B0609030804020204" pitchFamily="49" charset="0"/>
              </a:rPr>
              <a:t>  Sphere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100.5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Material</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CDCAA"/>
                </a:solidFill>
                <a:effectLst/>
                <a:latin typeface="Menlo" panose="020B0609030804020204" pitchFamily="49" charset="0"/>
              </a:rPr>
              <a:t>  Sphere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Material</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0.7</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CDCAA"/>
                </a:solidFill>
                <a:effectLst/>
                <a:latin typeface="Menlo" panose="020B0609030804020204" pitchFamily="49" charset="0"/>
              </a:rPr>
              <a:t>  Sphere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Material</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CDCAA"/>
                </a:solidFill>
                <a:effectLst/>
                <a:latin typeface="Menlo" panose="020B0609030804020204" pitchFamily="49" charset="0"/>
              </a:rPr>
              <a:t>  Sphere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Material</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0.6</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0.2</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endParaRPr lang="en-US" b="0" dirty="0">
              <a:solidFill>
                <a:srgbClr val="DADADA"/>
              </a:solidFill>
              <a:effectLst/>
              <a:latin typeface="Menlo" panose="020B0609030804020204" pitchFamily="49" charset="0"/>
            </a:endParaRPr>
          </a:p>
        </p:txBody>
      </p:sp>
    </p:spTree>
    <p:extLst>
      <p:ext uri="{BB962C8B-B14F-4D97-AF65-F5344CB8AC3E}">
        <p14:creationId xmlns:p14="http://schemas.microsoft.com/office/powerpoint/2010/main" val="3617617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Resultado das esferas metálicas</a:t>
            </a:r>
            <a:endParaRPr dirty="0"/>
          </a:p>
        </p:txBody>
      </p:sp>
      <p:sp>
        <p:nvSpPr>
          <p:cNvPr id="378" name="Google Shape;378;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63</a:t>
            </a:fld>
            <a:endParaRPr/>
          </a:p>
        </p:txBody>
      </p:sp>
      <p:pic>
        <p:nvPicPr>
          <p:cNvPr id="9218" name="Picture 2">
            <a:extLst>
              <a:ext uri="{FF2B5EF4-FFF2-40B4-BE49-F238E27FC236}">
                <a16:creationId xmlns:a16="http://schemas.microsoft.com/office/drawing/2014/main" id="{DB0B8002-F20F-5662-7265-0611E2E7F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91" y="739575"/>
            <a:ext cx="7993181" cy="44961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0BD1BE-8A54-274C-5E6A-BFA770C96870}"/>
              </a:ext>
            </a:extLst>
          </p:cNvPr>
          <p:cNvSpPr txBox="1"/>
          <p:nvPr/>
        </p:nvSpPr>
        <p:spPr>
          <a:xfrm>
            <a:off x="2222161" y="5247336"/>
            <a:ext cx="4587240" cy="369332"/>
          </a:xfrm>
          <a:prstGeom prst="rect">
            <a:avLst/>
          </a:prstGeom>
          <a:noFill/>
        </p:spPr>
        <p:txBody>
          <a:bodyPr wrap="square">
            <a:spAutoFit/>
          </a:bodyPr>
          <a:lstStyle/>
          <a:p>
            <a:r>
              <a:rPr lang="pt-BR" sz="1800" dirty="0">
                <a:hlinkClick r:id="rId4"/>
              </a:rPr>
              <a:t>https://www.shadertoy.com/view/DtV3Rc</a:t>
            </a:r>
            <a:r>
              <a:rPr lang="pt-BR" sz="1800" dirty="0"/>
              <a:t> </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01BB-A0AB-F341-58F3-35875A3558E4}"/>
              </a:ext>
            </a:extLst>
          </p:cNvPr>
          <p:cNvSpPr>
            <a:spLocks noGrp="1"/>
          </p:cNvSpPr>
          <p:nvPr>
            <p:ph type="title"/>
          </p:nvPr>
        </p:nvSpPr>
        <p:spPr/>
        <p:txBody>
          <a:bodyPr/>
          <a:lstStyle/>
          <a:p>
            <a:r>
              <a:rPr lang="pt-BR"/>
              <a:t>Estratégias Avançadas de Ray </a:t>
            </a:r>
            <a:r>
              <a:rPr lang="pt-BR" err="1"/>
              <a:t>Tracing</a:t>
            </a:r>
            <a:endParaRPr lang="pt-BR"/>
          </a:p>
        </p:txBody>
      </p:sp>
      <p:sp>
        <p:nvSpPr>
          <p:cNvPr id="3" name="Text Placeholder 2">
            <a:extLst>
              <a:ext uri="{FF2B5EF4-FFF2-40B4-BE49-F238E27FC236}">
                <a16:creationId xmlns:a16="http://schemas.microsoft.com/office/drawing/2014/main" id="{02309B2A-9771-51B6-70F1-6BF0762B8623}"/>
              </a:ext>
            </a:extLst>
          </p:cNvPr>
          <p:cNvSpPr>
            <a:spLocks noGrp="1"/>
          </p:cNvSpPr>
          <p:nvPr>
            <p:ph type="body" idx="1"/>
          </p:nvPr>
        </p:nvSpPr>
        <p:spPr/>
        <p:txBody>
          <a:bodyPr/>
          <a:lstStyle/>
          <a:p>
            <a:r>
              <a:rPr lang="pt-BR"/>
              <a:t>Os seguintes a frente são estratégias adicionais para implementar em um Ray </a:t>
            </a:r>
            <a:r>
              <a:rPr lang="pt-BR" err="1"/>
              <a:t>Tracing</a:t>
            </a:r>
            <a:r>
              <a:rPr lang="pt-BR"/>
              <a:t>.</a:t>
            </a:r>
          </a:p>
          <a:p>
            <a:r>
              <a:rPr lang="pt-BR"/>
              <a:t>Fica de lição de casa implementar as estratégias em GLSL.</a:t>
            </a:r>
          </a:p>
        </p:txBody>
      </p:sp>
      <p:sp>
        <p:nvSpPr>
          <p:cNvPr id="4" name="Slide Number Placeholder 3">
            <a:extLst>
              <a:ext uri="{FF2B5EF4-FFF2-40B4-BE49-F238E27FC236}">
                <a16:creationId xmlns:a16="http://schemas.microsoft.com/office/drawing/2014/main" id="{636C70EB-B3FE-5EB3-2E36-D948F014589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64</a:t>
            </a:fld>
            <a:endParaRPr lang="en-BR"/>
          </a:p>
        </p:txBody>
      </p:sp>
    </p:spTree>
    <p:extLst>
      <p:ext uri="{BB962C8B-B14F-4D97-AF65-F5344CB8AC3E}">
        <p14:creationId xmlns:p14="http://schemas.microsoft.com/office/powerpoint/2010/main" val="41439797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54"/>
          <p:cNvPicPr preferRelativeResize="0"/>
          <p:nvPr/>
        </p:nvPicPr>
        <p:blipFill>
          <a:blip r:embed="rId3">
            <a:alphaModFix/>
          </a:blip>
          <a:stretch>
            <a:fillRect/>
          </a:stretch>
        </p:blipFill>
        <p:spPr>
          <a:xfrm>
            <a:off x="311838" y="1547540"/>
            <a:ext cx="2085975" cy="1447800"/>
          </a:xfrm>
          <a:prstGeom prst="rect">
            <a:avLst/>
          </a:prstGeom>
          <a:noFill/>
          <a:ln>
            <a:noFill/>
          </a:ln>
        </p:spPr>
      </p:pic>
      <p:sp>
        <p:nvSpPr>
          <p:cNvPr id="491" name="Google Shape;491;p5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Projeto 2.3</a:t>
            </a:r>
            <a:endParaRPr/>
          </a:p>
        </p:txBody>
      </p:sp>
      <p:sp>
        <p:nvSpPr>
          <p:cNvPr id="492" name="Google Shape;492;p54"/>
          <p:cNvSpPr txBox="1">
            <a:spLocks noGrp="1"/>
          </p:cNvSpPr>
          <p:nvPr>
            <p:ph type="body" idx="1"/>
          </p:nvPr>
        </p:nvSpPr>
        <p:spPr>
          <a:xfrm>
            <a:off x="390550" y="838983"/>
            <a:ext cx="8428200" cy="829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Vocês deverão implementar uma nova geometria para o Ray </a:t>
            </a:r>
            <a:r>
              <a:rPr lang="pt-BR" dirty="0" err="1"/>
              <a:t>Tracer</a:t>
            </a:r>
            <a:r>
              <a:rPr lang="pt-BR" dirty="0"/>
              <a:t> atual. Cada um terá a sua geometria.</a:t>
            </a:r>
            <a:endParaRPr dirty="0"/>
          </a:p>
        </p:txBody>
      </p:sp>
      <p:sp>
        <p:nvSpPr>
          <p:cNvPr id="493" name="Google Shape;493;p5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65</a:t>
            </a:fld>
            <a:endParaRPr/>
          </a:p>
        </p:txBody>
      </p:sp>
      <p:sp>
        <p:nvSpPr>
          <p:cNvPr id="494" name="Google Shape;494;p54"/>
          <p:cNvSpPr txBox="1"/>
          <p:nvPr/>
        </p:nvSpPr>
        <p:spPr>
          <a:xfrm>
            <a:off x="311850" y="2872906"/>
            <a:ext cx="16350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err="1">
                <a:solidFill>
                  <a:schemeClr val="dk1"/>
                </a:solidFill>
              </a:rPr>
              <a:t>Torus</a:t>
            </a:r>
            <a:endParaRPr sz="1900" b="1">
              <a:solidFill>
                <a:schemeClr val="dk1"/>
              </a:solidFill>
            </a:endParaRPr>
          </a:p>
        </p:txBody>
      </p:sp>
      <p:pic>
        <p:nvPicPr>
          <p:cNvPr id="495" name="Google Shape;495;p54"/>
          <p:cNvPicPr preferRelativeResize="0"/>
          <p:nvPr/>
        </p:nvPicPr>
        <p:blipFill>
          <a:blip r:embed="rId4">
            <a:alphaModFix/>
          </a:blip>
          <a:stretch>
            <a:fillRect/>
          </a:stretch>
        </p:blipFill>
        <p:spPr>
          <a:xfrm>
            <a:off x="2635423" y="1602716"/>
            <a:ext cx="1388150" cy="1506475"/>
          </a:xfrm>
          <a:prstGeom prst="rect">
            <a:avLst/>
          </a:prstGeom>
          <a:noFill/>
          <a:ln>
            <a:noFill/>
          </a:ln>
        </p:spPr>
      </p:pic>
      <p:sp>
        <p:nvSpPr>
          <p:cNvPr id="496" name="Google Shape;496;p54"/>
          <p:cNvSpPr txBox="1"/>
          <p:nvPr/>
        </p:nvSpPr>
        <p:spPr>
          <a:xfrm>
            <a:off x="2397825" y="2872915"/>
            <a:ext cx="1462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Cilindro</a:t>
            </a:r>
            <a:endParaRPr sz="1300" b="1">
              <a:solidFill>
                <a:schemeClr val="dk1"/>
              </a:solidFill>
            </a:endParaRPr>
          </a:p>
        </p:txBody>
      </p:sp>
      <p:pic>
        <p:nvPicPr>
          <p:cNvPr id="497" name="Google Shape;497;p54"/>
          <p:cNvPicPr preferRelativeResize="0"/>
          <p:nvPr/>
        </p:nvPicPr>
        <p:blipFill>
          <a:blip r:embed="rId5">
            <a:alphaModFix/>
          </a:blip>
          <a:stretch>
            <a:fillRect/>
          </a:stretch>
        </p:blipFill>
        <p:spPr>
          <a:xfrm>
            <a:off x="411650" y="3411399"/>
            <a:ext cx="1886375" cy="1653600"/>
          </a:xfrm>
          <a:prstGeom prst="rect">
            <a:avLst/>
          </a:prstGeom>
          <a:noFill/>
          <a:ln>
            <a:noFill/>
          </a:ln>
        </p:spPr>
      </p:pic>
      <p:sp>
        <p:nvSpPr>
          <p:cNvPr id="498" name="Google Shape;498;p54"/>
          <p:cNvSpPr txBox="1"/>
          <p:nvPr/>
        </p:nvSpPr>
        <p:spPr>
          <a:xfrm>
            <a:off x="311850" y="4933725"/>
            <a:ext cx="15759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Pirâmide</a:t>
            </a:r>
            <a:endParaRPr sz="1900" b="1">
              <a:solidFill>
                <a:schemeClr val="dk1"/>
              </a:solidFill>
            </a:endParaRPr>
          </a:p>
        </p:txBody>
      </p:sp>
      <p:pic>
        <p:nvPicPr>
          <p:cNvPr id="499" name="Google Shape;499;p54"/>
          <p:cNvPicPr preferRelativeResize="0"/>
          <p:nvPr/>
        </p:nvPicPr>
        <p:blipFill rotWithShape="1">
          <a:blip r:embed="rId6">
            <a:alphaModFix/>
          </a:blip>
          <a:srcRect t="8975"/>
          <a:stretch/>
        </p:blipFill>
        <p:spPr>
          <a:xfrm>
            <a:off x="4398000" y="1678915"/>
            <a:ext cx="1451587" cy="1382350"/>
          </a:xfrm>
          <a:prstGeom prst="rect">
            <a:avLst/>
          </a:prstGeom>
          <a:noFill/>
          <a:ln>
            <a:noFill/>
          </a:ln>
        </p:spPr>
      </p:pic>
      <p:sp>
        <p:nvSpPr>
          <p:cNvPr id="500" name="Google Shape;500;p54"/>
          <p:cNvSpPr txBox="1"/>
          <p:nvPr/>
        </p:nvSpPr>
        <p:spPr>
          <a:xfrm>
            <a:off x="4261175" y="2872915"/>
            <a:ext cx="1270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Cone</a:t>
            </a:r>
            <a:endParaRPr sz="1900" b="1">
              <a:solidFill>
                <a:schemeClr val="dk1"/>
              </a:solidFill>
            </a:endParaRPr>
          </a:p>
        </p:txBody>
      </p:sp>
      <p:pic>
        <p:nvPicPr>
          <p:cNvPr id="501" name="Google Shape;501;p54"/>
          <p:cNvPicPr preferRelativeResize="0"/>
          <p:nvPr/>
        </p:nvPicPr>
        <p:blipFill>
          <a:blip r:embed="rId7">
            <a:alphaModFix/>
          </a:blip>
          <a:stretch>
            <a:fillRect/>
          </a:stretch>
        </p:blipFill>
        <p:spPr>
          <a:xfrm>
            <a:off x="5888775" y="1704152"/>
            <a:ext cx="1488871" cy="1303600"/>
          </a:xfrm>
          <a:prstGeom prst="rect">
            <a:avLst/>
          </a:prstGeom>
          <a:noFill/>
          <a:ln>
            <a:noFill/>
          </a:ln>
        </p:spPr>
      </p:pic>
      <p:sp>
        <p:nvSpPr>
          <p:cNvPr id="502" name="Google Shape;502;p54"/>
          <p:cNvSpPr txBox="1"/>
          <p:nvPr/>
        </p:nvSpPr>
        <p:spPr>
          <a:xfrm>
            <a:off x="5807900" y="2872915"/>
            <a:ext cx="1270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Anel</a:t>
            </a:r>
            <a:endParaRPr sz="1900" b="1">
              <a:solidFill>
                <a:schemeClr val="dk1"/>
              </a:solidFill>
            </a:endParaRPr>
          </a:p>
        </p:txBody>
      </p:sp>
      <p:sp>
        <p:nvSpPr>
          <p:cNvPr id="505" name="Google Shape;505;p54"/>
          <p:cNvSpPr txBox="1"/>
          <p:nvPr/>
        </p:nvSpPr>
        <p:spPr>
          <a:xfrm>
            <a:off x="4093188" y="4933725"/>
            <a:ext cx="15759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err="1">
                <a:solidFill>
                  <a:schemeClr val="dk1"/>
                </a:solidFill>
              </a:rPr>
              <a:t>Parabolóide</a:t>
            </a:r>
            <a:endParaRPr sz="1900" b="1" dirty="0">
              <a:solidFill>
                <a:schemeClr val="dk1"/>
              </a:solidFill>
            </a:endParaRPr>
          </a:p>
        </p:txBody>
      </p:sp>
      <p:pic>
        <p:nvPicPr>
          <p:cNvPr id="506" name="Google Shape;506;p54"/>
          <p:cNvPicPr preferRelativeResize="0"/>
          <p:nvPr/>
        </p:nvPicPr>
        <p:blipFill>
          <a:blip r:embed="rId8">
            <a:alphaModFix/>
          </a:blip>
          <a:stretch>
            <a:fillRect/>
          </a:stretch>
        </p:blipFill>
        <p:spPr>
          <a:xfrm>
            <a:off x="5684375" y="3322050"/>
            <a:ext cx="1682450" cy="1638055"/>
          </a:xfrm>
          <a:prstGeom prst="rect">
            <a:avLst/>
          </a:prstGeom>
          <a:noFill/>
          <a:ln>
            <a:noFill/>
          </a:ln>
        </p:spPr>
      </p:pic>
      <p:sp>
        <p:nvSpPr>
          <p:cNvPr id="507" name="Google Shape;507;p54"/>
          <p:cNvSpPr txBox="1"/>
          <p:nvPr/>
        </p:nvSpPr>
        <p:spPr>
          <a:xfrm>
            <a:off x="5845275" y="4933725"/>
            <a:ext cx="15759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Steiner</a:t>
            </a:r>
            <a:endParaRPr sz="2100" b="1"/>
          </a:p>
        </p:txBody>
      </p:sp>
      <p:sp>
        <p:nvSpPr>
          <p:cNvPr id="508" name="Google Shape;508;p54"/>
          <p:cNvSpPr txBox="1"/>
          <p:nvPr/>
        </p:nvSpPr>
        <p:spPr>
          <a:xfrm>
            <a:off x="7385400" y="4933725"/>
            <a:ext cx="1682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err="1">
                <a:solidFill>
                  <a:schemeClr val="dk1"/>
                </a:solidFill>
              </a:rPr>
              <a:t>Hiperbolóide</a:t>
            </a:r>
            <a:endParaRPr sz="1900" b="1">
              <a:solidFill>
                <a:schemeClr val="dk1"/>
              </a:solidFill>
            </a:endParaRPr>
          </a:p>
          <a:p>
            <a:pPr marL="0" lvl="0" indent="0" algn="ctr" rtl="0">
              <a:spcBef>
                <a:spcPts val="0"/>
              </a:spcBef>
              <a:spcAft>
                <a:spcPts val="0"/>
              </a:spcAft>
              <a:buNone/>
            </a:pPr>
            <a:endParaRPr sz="1100" b="1">
              <a:solidFill>
                <a:schemeClr val="dk1"/>
              </a:solidFill>
            </a:endParaRPr>
          </a:p>
        </p:txBody>
      </p:sp>
      <p:pic>
        <p:nvPicPr>
          <p:cNvPr id="509" name="Google Shape;509;p54"/>
          <p:cNvPicPr preferRelativeResize="0"/>
          <p:nvPr/>
        </p:nvPicPr>
        <p:blipFill>
          <a:blip r:embed="rId9">
            <a:alphaModFix/>
          </a:blip>
          <a:stretch>
            <a:fillRect/>
          </a:stretch>
        </p:blipFill>
        <p:spPr>
          <a:xfrm>
            <a:off x="4013264" y="3511130"/>
            <a:ext cx="1766300" cy="1388150"/>
          </a:xfrm>
          <a:prstGeom prst="rect">
            <a:avLst/>
          </a:prstGeom>
          <a:noFill/>
          <a:ln>
            <a:noFill/>
          </a:ln>
        </p:spPr>
      </p:pic>
      <p:pic>
        <p:nvPicPr>
          <p:cNvPr id="510" name="Google Shape;510;p54"/>
          <p:cNvPicPr preferRelativeResize="0"/>
          <p:nvPr/>
        </p:nvPicPr>
        <p:blipFill>
          <a:blip r:embed="rId10">
            <a:alphaModFix/>
          </a:blip>
          <a:stretch>
            <a:fillRect/>
          </a:stretch>
        </p:blipFill>
        <p:spPr>
          <a:xfrm>
            <a:off x="7423425" y="3338875"/>
            <a:ext cx="1506475" cy="1506475"/>
          </a:xfrm>
          <a:prstGeom prst="rect">
            <a:avLst/>
          </a:prstGeom>
          <a:noFill/>
          <a:ln>
            <a:noFill/>
          </a:ln>
        </p:spPr>
      </p:pic>
      <p:sp>
        <p:nvSpPr>
          <p:cNvPr id="512" name="Google Shape;512;p54"/>
          <p:cNvSpPr txBox="1"/>
          <p:nvPr/>
        </p:nvSpPr>
        <p:spPr>
          <a:xfrm>
            <a:off x="7212800" y="2872915"/>
            <a:ext cx="18864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Gota</a:t>
            </a:r>
            <a:endParaRPr sz="1900" b="1">
              <a:solidFill>
                <a:schemeClr val="dk1"/>
              </a:solidFill>
            </a:endParaRPr>
          </a:p>
        </p:txBody>
      </p:sp>
      <p:pic>
        <p:nvPicPr>
          <p:cNvPr id="2" name="Google Shape;521;p55">
            <a:extLst>
              <a:ext uri="{FF2B5EF4-FFF2-40B4-BE49-F238E27FC236}">
                <a16:creationId xmlns:a16="http://schemas.microsoft.com/office/drawing/2014/main" id="{82933DF1-6373-D24C-0217-5B77AC2D2599}"/>
              </a:ext>
            </a:extLst>
          </p:cNvPr>
          <p:cNvPicPr preferRelativeResize="0"/>
          <p:nvPr/>
        </p:nvPicPr>
        <p:blipFill rotWithShape="1">
          <a:blip r:embed="rId11">
            <a:alphaModFix/>
          </a:blip>
          <a:srcRect b="8800"/>
          <a:stretch/>
        </p:blipFill>
        <p:spPr>
          <a:xfrm>
            <a:off x="7548622" y="1801424"/>
            <a:ext cx="1169733" cy="1152114"/>
          </a:xfrm>
          <a:prstGeom prst="rect">
            <a:avLst/>
          </a:prstGeom>
          <a:noFill/>
          <a:ln>
            <a:noFill/>
          </a:ln>
        </p:spPr>
      </p:pic>
      <p:sp>
        <p:nvSpPr>
          <p:cNvPr id="3" name="Google Shape;498;p54">
            <a:extLst>
              <a:ext uri="{FF2B5EF4-FFF2-40B4-BE49-F238E27FC236}">
                <a16:creationId xmlns:a16="http://schemas.microsoft.com/office/drawing/2014/main" id="{425464AA-8157-6529-51CB-D65DB0D21EC5}"/>
              </a:ext>
            </a:extLst>
          </p:cNvPr>
          <p:cNvSpPr txBox="1"/>
          <p:nvPr/>
        </p:nvSpPr>
        <p:spPr>
          <a:xfrm>
            <a:off x="2298025" y="4933725"/>
            <a:ext cx="1715238"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Taça</a:t>
            </a:r>
            <a:endParaRPr sz="1900" b="1">
              <a:solidFill>
                <a:schemeClr val="dk1"/>
              </a:solidFill>
            </a:endParaRPr>
          </a:p>
        </p:txBody>
      </p:sp>
      <p:pic>
        <p:nvPicPr>
          <p:cNvPr id="1026" name="Picture 2" descr="Wine Glass 3D Model - 3D CAD Browser">
            <a:extLst>
              <a:ext uri="{FF2B5EF4-FFF2-40B4-BE49-F238E27FC236}">
                <a16:creationId xmlns:a16="http://schemas.microsoft.com/office/drawing/2014/main" id="{89C62021-4749-F1B2-E791-75D2C65D5A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4945" y="3573910"/>
            <a:ext cx="1848260" cy="138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4688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Outras Geometrias</a:t>
            </a:r>
            <a:endParaRPr/>
          </a:p>
        </p:txBody>
      </p:sp>
      <p:sp>
        <p:nvSpPr>
          <p:cNvPr id="519" name="Google Shape;519;p55"/>
          <p:cNvSpPr txBox="1">
            <a:spLocks noGrp="1"/>
          </p:cNvSpPr>
          <p:nvPr>
            <p:ph type="body" idx="1"/>
          </p:nvPr>
        </p:nvSpPr>
        <p:spPr>
          <a:xfrm>
            <a:off x="390550" y="838975"/>
            <a:ext cx="8428200" cy="44448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a:t>A espiral e o coração são mais difíceis que a média. Alternativas:</a:t>
            </a:r>
            <a:endParaRPr/>
          </a:p>
          <a:p>
            <a:pPr marL="0" lvl="0" indent="0" algn="l" rtl="0">
              <a:spcBef>
                <a:spcPts val="400"/>
              </a:spcBef>
              <a:spcAft>
                <a:spcPts val="0"/>
              </a:spcAft>
              <a:buNone/>
            </a:pPr>
            <a:endParaRPr/>
          </a:p>
        </p:txBody>
      </p:sp>
      <p:sp>
        <p:nvSpPr>
          <p:cNvPr id="520" name="Google Shape;520;p5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66</a:t>
            </a:fld>
            <a:endParaRPr/>
          </a:p>
        </p:txBody>
      </p:sp>
      <p:pic>
        <p:nvPicPr>
          <p:cNvPr id="2" name="Google Shape;503;p54">
            <a:extLst>
              <a:ext uri="{FF2B5EF4-FFF2-40B4-BE49-F238E27FC236}">
                <a16:creationId xmlns:a16="http://schemas.microsoft.com/office/drawing/2014/main" id="{0E2E8F19-7F46-4FBF-CAA4-45DDCF1B00DA}"/>
              </a:ext>
            </a:extLst>
          </p:cNvPr>
          <p:cNvPicPr preferRelativeResize="0"/>
          <p:nvPr/>
        </p:nvPicPr>
        <p:blipFill>
          <a:blip r:embed="rId3">
            <a:alphaModFix/>
          </a:blip>
          <a:stretch>
            <a:fillRect/>
          </a:stretch>
        </p:blipFill>
        <p:spPr>
          <a:xfrm>
            <a:off x="6163317" y="1861176"/>
            <a:ext cx="1682451" cy="1604408"/>
          </a:xfrm>
          <a:prstGeom prst="rect">
            <a:avLst/>
          </a:prstGeom>
          <a:noFill/>
          <a:ln>
            <a:noFill/>
          </a:ln>
        </p:spPr>
      </p:pic>
      <p:sp>
        <p:nvSpPr>
          <p:cNvPr id="3" name="Google Shape;504;p54">
            <a:extLst>
              <a:ext uri="{FF2B5EF4-FFF2-40B4-BE49-F238E27FC236}">
                <a16:creationId xmlns:a16="http://schemas.microsoft.com/office/drawing/2014/main" id="{B249F07E-D4E6-3EA5-ABA7-B3578E22FFEA}"/>
              </a:ext>
            </a:extLst>
          </p:cNvPr>
          <p:cNvSpPr txBox="1"/>
          <p:nvPr/>
        </p:nvSpPr>
        <p:spPr>
          <a:xfrm>
            <a:off x="6163317" y="3456025"/>
            <a:ext cx="1575900" cy="7232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Coração</a:t>
            </a:r>
          </a:p>
          <a:p>
            <a:pPr marL="0" lvl="0" indent="0" algn="ctr" rtl="0">
              <a:spcBef>
                <a:spcPts val="0"/>
              </a:spcBef>
              <a:spcAft>
                <a:spcPts val="0"/>
              </a:spcAft>
              <a:buNone/>
            </a:pPr>
            <a:r>
              <a:rPr lang="pt-BR" sz="1600">
                <a:solidFill>
                  <a:schemeClr val="dk1"/>
                </a:solidFill>
              </a:rPr>
              <a:t>(difícil)</a:t>
            </a:r>
            <a:endParaRPr sz="1600">
              <a:solidFill>
                <a:schemeClr val="dk1"/>
              </a:solidFill>
            </a:endParaRPr>
          </a:p>
        </p:txBody>
      </p:sp>
    </p:spTree>
    <p:extLst>
      <p:ext uri="{BB962C8B-B14F-4D97-AF65-F5344CB8AC3E}">
        <p14:creationId xmlns:p14="http://schemas.microsoft.com/office/powerpoint/2010/main" val="11300103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Fuzzy</a:t>
            </a:r>
            <a:endParaRPr/>
          </a:p>
        </p:txBody>
      </p:sp>
      <p:sp>
        <p:nvSpPr>
          <p:cNvPr id="386" name="Google Shape;386;p4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Podemos colocar colocar alguma aleatoriedade na reflexão, deslocando o destino do raio pelo deslocamento unitário radial.</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67</a:t>
            </a:fld>
            <a:endParaRPr/>
          </a:p>
        </p:txBody>
      </p:sp>
      <p:pic>
        <p:nvPicPr>
          <p:cNvPr id="388" name="Google Shape;388;p47"/>
          <p:cNvPicPr preferRelativeResize="0"/>
          <p:nvPr/>
        </p:nvPicPr>
        <p:blipFill>
          <a:blip r:embed="rId3">
            <a:alphaModFix/>
          </a:blip>
          <a:stretch>
            <a:fillRect/>
          </a:stretch>
        </p:blipFill>
        <p:spPr>
          <a:xfrm>
            <a:off x="1823350" y="2052838"/>
            <a:ext cx="5562600" cy="30956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0" name="Google Shape;410;p5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material Fuzzy</a:t>
            </a:r>
            <a:endParaRPr/>
          </a:p>
        </p:txBody>
      </p:sp>
      <p:sp>
        <p:nvSpPr>
          <p:cNvPr id="411" name="Google Shape;411;p5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68</a:t>
            </a:fld>
            <a:endParaRPr/>
          </a:p>
        </p:txBody>
      </p:sp>
      <p:pic>
        <p:nvPicPr>
          <p:cNvPr id="412" name="Google Shape;412;p50"/>
          <p:cNvPicPr preferRelativeResize="0"/>
          <p:nvPr/>
        </p:nvPicPr>
        <p:blipFill>
          <a:blip r:embed="rId3">
            <a:alphaModFix/>
          </a:blip>
          <a:stretch>
            <a:fillRect/>
          </a:stretch>
        </p:blipFill>
        <p:spPr>
          <a:xfrm>
            <a:off x="739550" y="900499"/>
            <a:ext cx="7664900" cy="431150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Dielétricos</a:t>
            </a:r>
            <a:endParaRPr/>
          </a:p>
        </p:txBody>
      </p:sp>
      <p:sp>
        <p:nvSpPr>
          <p:cNvPr id="54" name="Google Shape;54;p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a:latin typeface="Arial"/>
                <a:ea typeface="Arial"/>
                <a:cs typeface="Arial"/>
                <a:sym typeface="Arial"/>
              </a:rPr>
              <a:t>Materiais transparentes como água, vidro e diamantes são dielétricos.</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Quando um raio de luz os atinge, ele se divide em um raio refletido e um raio refratado (transmitido).</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Vamos lidar com isso escolhendo aleatoriamente entre reflexão ou refração, e apenas gerando um raio de espalhamento por interação.</a:t>
            </a:r>
            <a:endParaRPr/>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Projeto</a:t>
            </a:r>
            <a:endParaRPr dirty="0"/>
          </a:p>
        </p:txBody>
      </p:sp>
      <p:sp>
        <p:nvSpPr>
          <p:cNvPr id="102" name="Google Shape;102;p14"/>
          <p:cNvSpPr txBox="1">
            <a:spLocks noGrp="1"/>
          </p:cNvSpPr>
          <p:nvPr>
            <p:ph type="body" idx="1"/>
          </p:nvPr>
        </p:nvSpPr>
        <p:spPr>
          <a:xfrm>
            <a:off x="390550" y="838983"/>
            <a:ext cx="8428200" cy="85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Vocês irão desenvolver um Path Tracer baseado na proposta do livro texto em GLSL.</a:t>
            </a:r>
            <a:endParaRPr dirty="0"/>
          </a:p>
        </p:txBody>
      </p:sp>
      <p:sp>
        <p:nvSpPr>
          <p:cNvPr id="103" name="Google Shape;103;p1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a:t>
            </a:fld>
            <a:endParaRPr dirty="0"/>
          </a:p>
        </p:txBody>
      </p:sp>
      <p:pic>
        <p:nvPicPr>
          <p:cNvPr id="104" name="Google Shape;104;p14"/>
          <p:cNvPicPr preferRelativeResize="0"/>
          <p:nvPr/>
        </p:nvPicPr>
        <p:blipFill>
          <a:blip r:embed="rId3">
            <a:alphaModFix/>
          </a:blip>
          <a:stretch>
            <a:fillRect/>
          </a:stretch>
        </p:blipFill>
        <p:spPr>
          <a:xfrm>
            <a:off x="1446313" y="1647425"/>
            <a:ext cx="5703924" cy="38026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Refração</a:t>
            </a:r>
            <a:endParaRPr/>
          </a:p>
        </p:txBody>
      </p:sp>
      <p:sp>
        <p:nvSpPr>
          <p:cNvPr id="62" name="Google Shape;62;p1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Teste do autor do livro texto.</a:t>
            </a:r>
            <a:endParaRPr/>
          </a:p>
        </p:txBody>
      </p:sp>
      <p:sp>
        <p:nvSpPr>
          <p:cNvPr id="63" name="Google Shape;63;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70</a:t>
            </a:fld>
            <a:endParaRPr/>
          </a:p>
        </p:txBody>
      </p:sp>
      <p:pic>
        <p:nvPicPr>
          <p:cNvPr id="64" name="Google Shape;64;p10"/>
          <p:cNvPicPr preferRelativeResize="0"/>
          <p:nvPr/>
        </p:nvPicPr>
        <p:blipFill>
          <a:blip r:embed="rId3">
            <a:alphaModFix/>
          </a:blip>
          <a:stretch>
            <a:fillRect/>
          </a:stretch>
        </p:blipFill>
        <p:spPr>
          <a:xfrm>
            <a:off x="1380500" y="1390000"/>
            <a:ext cx="5596625" cy="2798325"/>
          </a:xfrm>
          <a:prstGeom prst="rect">
            <a:avLst/>
          </a:prstGeom>
          <a:noFill/>
          <a:ln>
            <a:noFill/>
          </a:ln>
        </p:spPr>
      </p:pic>
      <p:sp>
        <p:nvSpPr>
          <p:cNvPr id="65" name="Google Shape;65;p10"/>
          <p:cNvSpPr txBox="1"/>
          <p:nvPr/>
        </p:nvSpPr>
        <p:spPr>
          <a:xfrm>
            <a:off x="716825" y="46233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800" b="1">
                <a:solidFill>
                  <a:schemeClr val="dk1"/>
                </a:solidFill>
                <a:latin typeface="Calibri"/>
                <a:ea typeface="Calibri"/>
                <a:cs typeface="Calibri"/>
                <a:sym typeface="Calibri"/>
              </a:rPr>
              <a:t>Quais são os problemas?</a:t>
            </a:r>
            <a:endParaRPr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Lei de Snell-Descartes</a:t>
            </a:r>
            <a:endParaRPr/>
          </a:p>
        </p:txBody>
      </p:sp>
      <p:sp>
        <p:nvSpPr>
          <p:cNvPr id="72" name="Google Shape;72;p1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refração é descrita por:</a:t>
            </a:r>
            <a:endParaRPr/>
          </a:p>
        </p:txBody>
      </p:sp>
      <p:sp>
        <p:nvSpPr>
          <p:cNvPr id="73" name="Google Shape;73;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71</a:t>
            </a:fld>
            <a:endParaRPr/>
          </a:p>
        </p:txBody>
      </p:sp>
      <p:pic>
        <p:nvPicPr>
          <p:cNvPr id="74" name="Google Shape;74;p11"/>
          <p:cNvPicPr preferRelativeResize="0"/>
          <p:nvPr/>
        </p:nvPicPr>
        <p:blipFill>
          <a:blip r:embed="rId3">
            <a:alphaModFix/>
          </a:blip>
          <a:stretch>
            <a:fillRect/>
          </a:stretch>
        </p:blipFill>
        <p:spPr>
          <a:xfrm>
            <a:off x="2378300" y="2022375"/>
            <a:ext cx="4548000" cy="3544475"/>
          </a:xfrm>
          <a:prstGeom prst="rect">
            <a:avLst/>
          </a:prstGeom>
          <a:noFill/>
          <a:ln>
            <a:noFill/>
          </a:ln>
        </p:spPr>
      </p:pic>
      <p:pic>
        <p:nvPicPr>
          <p:cNvPr id="75" name="Google Shape;75;p11" descr="{&quot;id&quot;:&quot;1&quot;,&quot;code&quot;:&quot;$$\\eta\\cdot\\sin\\theta=\\eta^{\\prime}\\cdot\\sin\\theta^{\\prime}$$&quot;,&quot;aid&quot;:null,&quot;backgroundColorModified&quot;:null,&quot;font&quot;:{&quot;size&quot;:12,&quot;family&quot;:&quot;Arial&quot;,&quot;color&quot;:&quot;#000000&quot;},&quot;type&quot;:&quot;$$&quot;,&quot;backgroundColor&quot;:&quot;#FFFFFF&quot;,&quot;ts&quot;:1635342722365,&quot;cs&quot;:&quot;slicTWLCwW1l372lowvWkg==&quot;,&quot;size&quot;:{&quot;width&quot;:148.5,&quot;height&quot;:19.333333333333332}}"/>
          <p:cNvPicPr preferRelativeResize="0"/>
          <p:nvPr/>
        </p:nvPicPr>
        <p:blipFill>
          <a:blip r:embed="rId4">
            <a:alphaModFix/>
          </a:blip>
          <a:stretch>
            <a:fillRect/>
          </a:stretch>
        </p:blipFill>
        <p:spPr>
          <a:xfrm>
            <a:off x="796200" y="1328268"/>
            <a:ext cx="3414325" cy="4445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raio de entrada (R) vai ser refratado em um raio (R').</a:t>
            </a:r>
            <a:endParaRPr/>
          </a:p>
          <a:p>
            <a:pPr marL="0" lvl="0" indent="0" algn="l" rtl="0">
              <a:spcBef>
                <a:spcPts val="400"/>
              </a:spcBef>
              <a:spcAft>
                <a:spcPts val="0"/>
              </a:spcAft>
              <a:buNone/>
            </a:pPr>
            <a:r>
              <a:rPr lang="en-BR"/>
              <a:t>Para efetuar os cálculos vamos dividir o raio refratado nos componentes perpendicular e paralelos a normal.</a:t>
            </a:r>
            <a:endParaRPr/>
          </a:p>
        </p:txBody>
      </p:sp>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72</a:t>
            </a:fld>
            <a:endParaRPr/>
          </a:p>
        </p:txBody>
      </p:sp>
      <p:pic>
        <p:nvPicPr>
          <p:cNvPr id="84" name="Google Shape;84;p12" descr="{&quot;aid&quot;:null,&quot;backgroundColorModified&quot;:false,&quot;font&quot;:{&quot;color&quot;:&quot;#000000&quot;,&quot;size&quot;:33.5,&quot;family&quot;:&quot;Arial&quot;},&quot;type&quot;:&quot;$$&quot;,&quot;backgroundColor&quot;:&quot;#FFFFFF&quot;,&quot;code&quot;:&quot;$$\\mathbf{\\text{R}^{\\prime}}=\\mathbf{\\text{R}_{\\perp}^{\\prime}}+\\mathbf{\\text{R}_{\\parallel}^{\\prime}}$$&quot;,&quot;id&quot;:&quot;2&quot;,&quot;ts&quot;:1635342938762,&quot;cs&quot;:&quot;qlAR6glUQb8bPet13GJRGA==&quot;,&quot;size&quot;:{&quot;width&quot;:325.50000000000006,&quot;height&quot;:66}}"/>
          <p:cNvPicPr preferRelativeResize="0"/>
          <p:nvPr/>
        </p:nvPicPr>
        <p:blipFill>
          <a:blip r:embed="rId3">
            <a:alphaModFix/>
          </a:blip>
          <a:stretch>
            <a:fillRect/>
          </a:stretch>
        </p:blipFill>
        <p:spPr>
          <a:xfrm>
            <a:off x="2986295" y="2008825"/>
            <a:ext cx="2974858" cy="603192"/>
          </a:xfrm>
          <a:prstGeom prst="rect">
            <a:avLst/>
          </a:prstGeom>
          <a:noFill/>
          <a:ln>
            <a:noFill/>
          </a:ln>
        </p:spPr>
      </p:pic>
      <p:sp>
        <p:nvSpPr>
          <p:cNvPr id="85" name="Google Shape;85;p12"/>
          <p:cNvSpPr txBox="1">
            <a:spLocks noGrp="1"/>
          </p:cNvSpPr>
          <p:nvPr>
            <p:ph type="body" idx="1"/>
          </p:nvPr>
        </p:nvSpPr>
        <p:spPr>
          <a:xfrm>
            <a:off x="390550" y="28167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solução para o R perpendicular e paralelo é:</a:t>
            </a:r>
            <a:endParaRPr/>
          </a:p>
        </p:txBody>
      </p:sp>
      <p:pic>
        <p:nvPicPr>
          <p:cNvPr id="86" name="Google Shape;86;p12" descr="{&quot;font&quot;:{&quot;size&quot;:33.5,&quot;family&quot;:&quot;Arial&quot;,&quot;color&quot;:&quot;#000000&quot;},&quot;type&quot;:&quot;$$&quot;,&quot;backgroundColor&quot;:&quot;#FFFFFF&quot;,&quot;code&quot;:&quot;$$\\mathbf{\\text{R}_{\\perp}^{\\prime}}=\\frac{\\eta}{\\eta^{\\prime}}\\left(\\mathbf{R}+\\cos\\theta \\mathbf{n}\\right)$$&quot;,&quot;backgroundColorModified&quot;:false,&quot;aid&quot;:null,&quot;id&quot;:&quot;2&quot;,&quot;ts&quot;:1635343137427,&quot;cs&quot;:&quot;qwX77rUTRanlx0HFMeSssA==&quot;,&quot;size&quot;:{&quot;width&quot;:489,&quot;height&quot;:106}}"/>
          <p:cNvPicPr preferRelativeResize="0"/>
          <p:nvPr/>
        </p:nvPicPr>
        <p:blipFill>
          <a:blip r:embed="rId4">
            <a:alphaModFix/>
          </a:blip>
          <a:stretch>
            <a:fillRect/>
          </a:stretch>
        </p:blipFill>
        <p:spPr>
          <a:xfrm>
            <a:off x="2270485" y="3411563"/>
            <a:ext cx="4469140" cy="968763"/>
          </a:xfrm>
          <a:prstGeom prst="rect">
            <a:avLst/>
          </a:prstGeom>
          <a:noFill/>
          <a:ln>
            <a:noFill/>
          </a:ln>
        </p:spPr>
      </p:pic>
      <p:pic>
        <p:nvPicPr>
          <p:cNvPr id="87" name="Google Shape;87;p12" descr="{&quot;font&quot;:{&quot;color&quot;:&quot;#000000&quot;,&quot;size&quot;:33.5,&quot;family&quot;:&quot;Arial&quot;},&quot;code&quot;:&quot;$$\\mathbf{\\text{R}_{\\parallel}^{\\prime}}=-{\\sqrt[]{1-\\mathbf{\\left|\\mathbf{R_{\\perp}^{\\prime}}\\right|}^{2}}}\\cdot \\mathbf{n}$$&quot;,&quot;type&quot;:&quot;$$&quot;,&quot;backgroundColorModified&quot;:false,&quot;aid&quot;:null,&quot;id&quot;:&quot;2&quot;,&quot;backgroundColor&quot;:&quot;#FFFFFF&quot;,&quot;ts&quot;:1635343344801,&quot;cs&quot;:&quot;SceWZLi9KNh73tUEL1CIVw==&quot;,&quot;size&quot;:{&quot;width&quot;:516.5,&quot;height&quot;:94.5}}"/>
          <p:cNvPicPr preferRelativeResize="0"/>
          <p:nvPr/>
        </p:nvPicPr>
        <p:blipFill>
          <a:blip r:embed="rId5">
            <a:alphaModFix/>
          </a:blip>
          <a:stretch>
            <a:fillRect/>
          </a:stretch>
        </p:blipFill>
        <p:spPr>
          <a:xfrm>
            <a:off x="2144825" y="4627564"/>
            <a:ext cx="4720472" cy="863661"/>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valor do cosseno de 𝞱 podemos usar o produto escalar dos vetores. Ou seja:</a:t>
            </a:r>
            <a:endParaRPr/>
          </a:p>
          <a:p>
            <a:pPr marL="0" lvl="0" indent="0" algn="l" rtl="0">
              <a:spcBef>
                <a:spcPts val="400"/>
              </a:spcBef>
              <a:spcAft>
                <a:spcPts val="0"/>
              </a:spcAft>
              <a:buNone/>
            </a:pPr>
            <a:endParaRPr/>
          </a:p>
        </p:txBody>
      </p:sp>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73</a:t>
            </a:fld>
            <a:endParaRPr/>
          </a:p>
        </p:txBody>
      </p:sp>
      <p:pic>
        <p:nvPicPr>
          <p:cNvPr id="96" name="Google Shape;96;p13" descr="{&quot;aid&quot;:null,&quot;backgroundColorModified&quot;:false,&quot;font&quot;:{&quot;color&quot;:&quot;#000000&quot;,&quot;size&quot;:32,&quot;family&quot;:&quot;Arial&quot;},&quot;backgroundColor&quot;:&quot;#FFFFFF&quot;,&quot;type&quot;:&quot;$$&quot;,&quot;id&quot;:&quot;2&quot;,&quot;code&quot;:&quot;$$\\mathbf{a}\\cdot \\mathbf{b}=\\left|\\mathbf{a}\\right|\\left|\\mathbf{b}\\right|\\cos\\theta$$&quot;,&quot;ts&quot;:1635343564716,&quot;cs&quot;:&quot;BcWaxeIEtoHetXDGZN8Zzg==&quot;,&quot;size&quot;:{&quot;width&quot;:383.6666666666667,&quot;height&quot;:50.333333333333336}}"/>
          <p:cNvPicPr preferRelativeResize="0"/>
          <p:nvPr/>
        </p:nvPicPr>
        <p:blipFill>
          <a:blip r:embed="rId3">
            <a:alphaModFix/>
          </a:blip>
          <a:stretch>
            <a:fillRect/>
          </a:stretch>
        </p:blipFill>
        <p:spPr>
          <a:xfrm>
            <a:off x="2986295" y="1637585"/>
            <a:ext cx="3654425" cy="479425"/>
          </a:xfrm>
          <a:prstGeom prst="rect">
            <a:avLst/>
          </a:prstGeom>
          <a:noFill/>
          <a:ln>
            <a:noFill/>
          </a:ln>
        </p:spPr>
      </p:pic>
      <p:sp>
        <p:nvSpPr>
          <p:cNvPr id="97" name="Google Shape;97;p13"/>
          <p:cNvSpPr txBox="1">
            <a:spLocks noGrp="1"/>
          </p:cNvSpPr>
          <p:nvPr>
            <p:ph type="body" idx="1"/>
          </p:nvPr>
        </p:nvSpPr>
        <p:spPr>
          <a:xfrm>
            <a:off x="390550" y="22464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Restringindo </a:t>
            </a:r>
            <a:r>
              <a:rPr lang="en-BR" b="1"/>
              <a:t>a</a:t>
            </a:r>
            <a:r>
              <a:rPr lang="en-BR"/>
              <a:t> e </a:t>
            </a:r>
            <a:r>
              <a:rPr lang="en-BR" b="1"/>
              <a:t>b</a:t>
            </a:r>
            <a:r>
              <a:rPr lang="en-BR"/>
              <a:t> a vetores unitários:</a:t>
            </a:r>
            <a:endParaRPr/>
          </a:p>
        </p:txBody>
      </p:sp>
      <p:pic>
        <p:nvPicPr>
          <p:cNvPr id="98" name="Google Shape;98;p13" descr="{&quot;code&quot;:&quot;$$\\mathbf{\\text{R}_{\\perp}^{\\prime}}=\\frac{\\eta}{\\eta^{\\prime}}\\left(\\mathbf{R}+\\left(-\\mathbf{R}\\cdot \\mathbf{n}\\right)\\mathbf{n}\\right)$$&quot;,&quot;backgroundColorModified&quot;:false,&quot;id&quot;:&quot;2&quot;,&quot;backgroundColor&quot;:&quot;#FFFFFF&quot;,&quot;type&quot;:&quot;$$&quot;,&quot;font&quot;:{&quot;size&quot;:32,&quot;family&quot;:&quot;Arial&quot;,&quot;color&quot;:&quot;#000000&quot;},&quot;aid&quot;:null,&quot;ts&quot;:1635343745037,&quot;cs&quot;:&quot;9Mls4yEYgjS8MK4pLlqaeg==&quot;,&quot;size&quot;:{&quot;width&quot;:557.0000000000001,&quot;height&quot;:101.5}}"/>
          <p:cNvPicPr preferRelativeResize="0"/>
          <p:nvPr/>
        </p:nvPicPr>
        <p:blipFill>
          <a:blip r:embed="rId4">
            <a:alphaModFix/>
          </a:blip>
          <a:stretch>
            <a:fillRect/>
          </a:stretch>
        </p:blipFill>
        <p:spPr>
          <a:xfrm>
            <a:off x="2296110" y="4419923"/>
            <a:ext cx="5305425" cy="966788"/>
          </a:xfrm>
          <a:prstGeom prst="rect">
            <a:avLst/>
          </a:prstGeom>
          <a:noFill/>
          <a:ln>
            <a:noFill/>
          </a:ln>
        </p:spPr>
      </p:pic>
      <p:pic>
        <p:nvPicPr>
          <p:cNvPr id="99" name="Google Shape;99;p13" descr="{&quot;type&quot;:&quot;$$&quot;,&quot;id&quot;:&quot;2&quot;,&quot;code&quot;:&quot;$$\\mathbf{a}\\cdot \\mathbf{b}=\\cos\\theta$$&quot;,&quot;font&quot;:{&quot;family&quot;:&quot;Arial&quot;,&quot;color&quot;:&quot;#000000&quot;,&quot;size&quot;:32},&quot;backgroundColor&quot;:&quot;#FFFFFF&quot;,&quot;backgroundColorModified&quot;:false,&quot;aid&quot;:null,&quot;ts&quot;:1635343645884,&quot;cs&quot;:&quot;k/GhbIwYGHiW52sMYaaJcw==&quot;,&quot;size&quot;:{&quot;width&quot;:259.8,&quot;height&quot;:36}}"/>
          <p:cNvPicPr preferRelativeResize="0"/>
          <p:nvPr/>
        </p:nvPicPr>
        <p:blipFill>
          <a:blip r:embed="rId5">
            <a:alphaModFix/>
          </a:blip>
          <a:stretch>
            <a:fillRect/>
          </a:stretch>
        </p:blipFill>
        <p:spPr>
          <a:xfrm>
            <a:off x="3083583" y="2762460"/>
            <a:ext cx="2474595" cy="342900"/>
          </a:xfrm>
          <a:prstGeom prst="rect">
            <a:avLst/>
          </a:prstGeom>
          <a:noFill/>
          <a:ln>
            <a:noFill/>
          </a:ln>
        </p:spPr>
      </p:pic>
      <p:sp>
        <p:nvSpPr>
          <p:cNvPr id="100" name="Google Shape;100;p13"/>
          <p:cNvSpPr txBox="1">
            <a:spLocks noGrp="1"/>
          </p:cNvSpPr>
          <p:nvPr>
            <p:ph type="body" idx="1"/>
          </p:nvPr>
        </p:nvSpPr>
        <p:spPr>
          <a:xfrm>
            <a:off x="390550" y="3555741"/>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Dessa forma a componente perpendicular do raio refratado fica:</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de Vidro</a:t>
            </a:r>
            <a:endParaRPr/>
          </a:p>
        </p:txBody>
      </p:sp>
      <p:sp>
        <p:nvSpPr>
          <p:cNvPr id="131" name="Google Shape;131;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74</a:t>
            </a:fld>
            <a:endParaRPr/>
          </a:p>
        </p:txBody>
      </p:sp>
      <p:pic>
        <p:nvPicPr>
          <p:cNvPr id="132" name="Google Shape;132;p17"/>
          <p:cNvPicPr preferRelativeResize="0"/>
          <p:nvPr/>
        </p:nvPicPr>
        <p:blipFill>
          <a:blip r:embed="rId3">
            <a:alphaModFix/>
          </a:blip>
          <a:stretch>
            <a:fillRect/>
          </a:stretch>
        </p:blipFill>
        <p:spPr>
          <a:xfrm>
            <a:off x="616650" y="781559"/>
            <a:ext cx="7910700" cy="444976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 Total Internal Reflection</a:t>
            </a:r>
            <a:endParaRPr/>
          </a:p>
        </p:txBody>
      </p:sp>
      <p:sp>
        <p:nvSpPr>
          <p:cNvPr id="139" name="Google Shape;139;p18"/>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Uma situação curiosa pode acontecer quando o raio de luz sai de um meio de maior índice de refração para um índice menor.</a:t>
            </a:r>
            <a:endParaRPr/>
          </a:p>
          <a:p>
            <a:pPr marL="0" lvl="0" indent="0" algn="l" rtl="0">
              <a:spcBef>
                <a:spcPts val="1000"/>
              </a:spcBef>
              <a:spcAft>
                <a:spcPts val="1000"/>
              </a:spcAft>
              <a:buNone/>
            </a:pPr>
            <a:r>
              <a:rPr lang="en-BR"/>
              <a:t>Lembrando que podemos calcular o ângulo do raio refratado:</a:t>
            </a:r>
            <a:endParaRPr/>
          </a:p>
        </p:txBody>
      </p:sp>
      <p:sp>
        <p:nvSpPr>
          <p:cNvPr id="140" name="Google Shape;140;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75</a:t>
            </a:fld>
            <a:endParaRPr/>
          </a:p>
        </p:txBody>
      </p:sp>
      <p:pic>
        <p:nvPicPr>
          <p:cNvPr id="141" name="Google Shape;141;p18" descr="{&quot;id&quot;:&quot;1&quot;,&quot;backgroundColor&quot;:&quot;#FFFFFF&quot;,&quot;backgroundColorModified&quot;:false,&quot;type&quot;:&quot;$$&quot;,&quot;font&quot;:{&quot;color&quot;:&quot;#000000&quot;,&quot;size&quot;:28.5,&quot;family&quot;:&quot;Arial&quot;},&quot;aid&quot;:null,&quot;code&quot;:&quot;$$\\sin\\theta^{\\prime}=\\frac{\\eta}{\\eta^{\\prime}}\\cdot\\sin\\theta$$&quot;,&quot;ts&quot;:1635344787185,&quot;cs&quot;:&quot;s0kvNsmh5Mcf9zr0e33uUQ==&quot;,&quot;size&quot;:{&quot;width&quot;:319.75000000000006,&quot;height&quot;:90.25}}"/>
          <p:cNvPicPr preferRelativeResize="0"/>
          <p:nvPr/>
        </p:nvPicPr>
        <p:blipFill>
          <a:blip r:embed="rId3">
            <a:alphaModFix/>
          </a:blip>
          <a:stretch>
            <a:fillRect/>
          </a:stretch>
        </p:blipFill>
        <p:spPr>
          <a:xfrm>
            <a:off x="3049195" y="2122043"/>
            <a:ext cx="3045619" cy="859631"/>
          </a:xfrm>
          <a:prstGeom prst="rect">
            <a:avLst/>
          </a:prstGeom>
          <a:noFill/>
          <a:ln>
            <a:noFill/>
          </a:ln>
        </p:spPr>
      </p:pic>
      <p:sp>
        <p:nvSpPr>
          <p:cNvPr id="142" name="Google Shape;142;p18"/>
          <p:cNvSpPr txBox="1">
            <a:spLocks noGrp="1"/>
          </p:cNvSpPr>
          <p:nvPr>
            <p:ph type="body" idx="1"/>
          </p:nvPr>
        </p:nvSpPr>
        <p:spPr>
          <a:xfrm>
            <a:off x="390550" y="321027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Suponha agora o raio indo do vidro (n=1.5) para o ar (n = 1.0):</a:t>
            </a:r>
            <a:endParaRPr/>
          </a:p>
        </p:txBody>
      </p:sp>
      <p:pic>
        <p:nvPicPr>
          <p:cNvPr id="143" name="Google Shape;143;p18" descr="{&quot;id&quot;:&quot;1&quot;,&quot;backgroundColor&quot;:&quot;#FFFFFF&quot;,&quot;type&quot;:&quot;$$&quot;,&quot;font&quot;:{&quot;size&quot;:28.5,&quot;color&quot;:&quot;#000000&quot;,&quot;family&quot;:&quot;Arial&quot;},&quot;code&quot;:&quot;$$\\sin\\theta^{\\prime}=\\frac{1.5}{1.0}\\cdot\\sin\\theta$$&quot;,&quot;aid&quot;:null,&quot;backgroundColorModified&quot;:false,&quot;ts&quot;:1635344897703,&quot;cs&quot;:&quot;n/zhYeAb5sg94sGrH+TH7A==&quot;,&quot;size&quot;:{&quot;width&quot;:343.75000000000006,&quot;height&quot;:91.5}}"/>
          <p:cNvPicPr preferRelativeResize="0"/>
          <p:nvPr/>
        </p:nvPicPr>
        <p:blipFill>
          <a:blip r:embed="rId4">
            <a:alphaModFix/>
          </a:blip>
          <a:stretch>
            <a:fillRect/>
          </a:stretch>
        </p:blipFill>
        <p:spPr>
          <a:xfrm>
            <a:off x="3081832" y="3846514"/>
            <a:ext cx="3274219" cy="871538"/>
          </a:xfrm>
          <a:prstGeom prst="rect">
            <a:avLst/>
          </a:prstGeom>
          <a:noFill/>
          <a:ln>
            <a:noFill/>
          </a:ln>
        </p:spPr>
      </p:pic>
      <p:sp>
        <p:nvSpPr>
          <p:cNvPr id="144" name="Google Shape;144;p18"/>
          <p:cNvSpPr txBox="1">
            <a:spLocks noGrp="1"/>
          </p:cNvSpPr>
          <p:nvPr>
            <p:ph type="body" idx="1"/>
          </p:nvPr>
        </p:nvSpPr>
        <p:spPr>
          <a:xfrm>
            <a:off x="323950" y="497602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Você vê algum problema?</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Interna / Total Internal Reflection</a:t>
            </a:r>
            <a:endParaRPr/>
          </a:p>
        </p:txBody>
      </p:sp>
      <p:sp>
        <p:nvSpPr>
          <p:cNvPr id="151" name="Google Shape;151;p19"/>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 valor de seno 𝞱 não pode ser maior que 1, e conforme a incidência o ângulo a fórmula pode ficar sem solução.</a:t>
            </a:r>
            <a:endParaRPr/>
          </a:p>
        </p:txBody>
      </p:sp>
      <p:sp>
        <p:nvSpPr>
          <p:cNvPr id="152" name="Google Shape;152;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76</a:t>
            </a:fld>
            <a:endParaRPr/>
          </a:p>
        </p:txBody>
      </p:sp>
      <p:sp>
        <p:nvSpPr>
          <p:cNvPr id="153" name="Google Shape;153;p19"/>
          <p:cNvSpPr txBox="1">
            <a:spLocks noGrp="1"/>
          </p:cNvSpPr>
          <p:nvPr>
            <p:ph type="body" idx="1"/>
          </p:nvPr>
        </p:nvSpPr>
        <p:spPr>
          <a:xfrm>
            <a:off x="390550" y="32102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Ou seja, se a razão dos índices de refração vezes o seno 𝞱 for maior que 1, o que acontece na verdade é uma reflexão. </a:t>
            </a:r>
            <a:endParaRPr/>
          </a:p>
        </p:txBody>
      </p:sp>
      <p:pic>
        <p:nvPicPr>
          <p:cNvPr id="154" name="Google Shape;154;p19" descr="{&quot;backgroundColor&quot;:&quot;#FFFFFF&quot;,&quot;aid&quot;:null,&quot;backgroundColorModified&quot;:false,&quot;type&quot;:&quot;$$&quot;,&quot;id&quot;:&quot;1&quot;,&quot;font&quot;:{&quot;family&quot;:&quot;Arial&quot;,&quot;color&quot;:&quot;#000000&quot;,&quot;size&quot;:28.5},&quot;code&quot;:&quot;$$\\frac{1.5}{1.0}\\cdot\\sin\\theta&gt;1\\,\\,?????$$&quot;,&quot;ts&quot;:1635348469348,&quot;cs&quot;:&quot;E30dc4l5A3fRjzd7XZJFUQ==&quot;,&quot;size&quot;:{&quot;width&quot;:386,&quot;height&quot;:91.66666666666667}}"/>
          <p:cNvPicPr preferRelativeResize="0"/>
          <p:nvPr/>
        </p:nvPicPr>
        <p:blipFill>
          <a:blip r:embed="rId3">
            <a:alphaModFix/>
          </a:blip>
          <a:stretch>
            <a:fillRect/>
          </a:stretch>
        </p:blipFill>
        <p:spPr>
          <a:xfrm>
            <a:off x="2661170" y="1774930"/>
            <a:ext cx="3676650" cy="8731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senos e cossenos</a:t>
            </a:r>
            <a:endParaRPr/>
          </a:p>
        </p:txBody>
      </p:sp>
      <p:sp>
        <p:nvSpPr>
          <p:cNvPr id="161" name="Google Shape;161;p20"/>
          <p:cNvSpPr txBox="1">
            <a:spLocks noGrp="1"/>
          </p:cNvSpPr>
          <p:nvPr>
            <p:ph type="body" idx="1"/>
          </p:nvPr>
        </p:nvSpPr>
        <p:spPr>
          <a:xfrm>
            <a:off x="390550" y="838975"/>
            <a:ext cx="86211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Precisamos achar a razão dos índices de refração vezes o seno 𝞱 </a:t>
            </a:r>
            <a:endParaRPr/>
          </a:p>
          <a:p>
            <a:pPr marL="0" lvl="0" indent="0" algn="l" rtl="0">
              <a:spcBef>
                <a:spcPts val="1000"/>
              </a:spcBef>
              <a:spcAft>
                <a:spcPts val="1000"/>
              </a:spcAft>
              <a:buNone/>
            </a:pPr>
            <a:r>
              <a:rPr lang="en-BR"/>
              <a:t>Para isso vamos fazer algumas contas. Os índices de refração são dados, e o cosseno 𝞱 pode ser calculado pelo produto escalar.</a:t>
            </a:r>
            <a:endParaRPr/>
          </a:p>
        </p:txBody>
      </p:sp>
      <p:sp>
        <p:nvSpPr>
          <p:cNvPr id="162" name="Google Shape;162;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77</a:t>
            </a:fld>
            <a:endParaRPr/>
          </a:p>
        </p:txBody>
      </p:sp>
      <p:sp>
        <p:nvSpPr>
          <p:cNvPr id="163" name="Google Shape;163;p20"/>
          <p:cNvSpPr txBox="1">
            <a:spLocks noGrp="1"/>
          </p:cNvSpPr>
          <p:nvPr>
            <p:ph type="body" idx="1"/>
          </p:nvPr>
        </p:nvSpPr>
        <p:spPr>
          <a:xfrm>
            <a:off x="420400" y="36971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E o cosseno temos como:</a:t>
            </a:r>
            <a:endParaRPr/>
          </a:p>
        </p:txBody>
      </p:sp>
      <p:pic>
        <p:nvPicPr>
          <p:cNvPr id="164" name="Google Shape;164;p20" descr="{&quot;code&quot;:&quot;$$\\sin^{2}\\theta\\,+\\cos^{2}\\theta=1$$&quot;,&quot;id&quot;:&quot;1&quot;,&quot;aid&quot;:null,&quot;font&quot;:{&quot;color&quot;:&quot;#000000&quot;,&quot;family&quot;:&quot;Arial&quot;,&quot;size&quot;:28.5},&quot;backgroundColorModified&quot;:false,&quot;backgroundColor&quot;:&quot;#FFFFFF&quot;,&quot;type&quot;:&quot;$$&quot;,&quot;ts&quot;:1635349093163,&quot;cs&quot;:&quot;bNyKJXhBUZKXvLNtJjHIVw==&quot;,&quot;size&quot;:{&quot;width&quot;:346.3333333333333,&quot;height&quot;:43.333333333333336}}"/>
          <p:cNvPicPr preferRelativeResize="0"/>
          <p:nvPr/>
        </p:nvPicPr>
        <p:blipFill>
          <a:blip r:embed="rId3">
            <a:alphaModFix/>
          </a:blip>
          <a:stretch>
            <a:fillRect/>
          </a:stretch>
        </p:blipFill>
        <p:spPr>
          <a:xfrm>
            <a:off x="2661170" y="2105880"/>
            <a:ext cx="3298825" cy="412750"/>
          </a:xfrm>
          <a:prstGeom prst="rect">
            <a:avLst/>
          </a:prstGeom>
          <a:noFill/>
          <a:ln>
            <a:noFill/>
          </a:ln>
        </p:spPr>
      </p:pic>
      <p:pic>
        <p:nvPicPr>
          <p:cNvPr id="165" name="Google Shape;165;p20" descr="{&quot;type&quot;:&quot;$$&quot;,&quot;aid&quot;:null,&quot;font&quot;:{&quot;size&quot;:28.5,&quot;color&quot;:&quot;#000000&quot;,&quot;family&quot;:&quot;Arial&quot;},&quot;backgroundColor&quot;:&quot;#FFFFFF&quot;,&quot;id&quot;:&quot;1&quot;,&quot;backgroundColorModified&quot;:false,&quot;code&quot;:&quot;$$\\sin\\theta\\,={\\sqrt[]{1-\\cos^{2}\\theta}}$$&quot;,&quot;ts&quot;:1635349140470,&quot;cs&quot;:&quot;TuzfrxKOA5+2Krhk7Dwruw==&quot;,&quot;size&quot;:{&quot;width&quot;:377,&quot;height&quot;:53.666666666666664}}"/>
          <p:cNvPicPr preferRelativeResize="0"/>
          <p:nvPr/>
        </p:nvPicPr>
        <p:blipFill>
          <a:blip r:embed="rId4">
            <a:alphaModFix/>
          </a:blip>
          <a:stretch>
            <a:fillRect/>
          </a:stretch>
        </p:blipFill>
        <p:spPr>
          <a:xfrm>
            <a:off x="2515130" y="2714280"/>
            <a:ext cx="3590925" cy="511175"/>
          </a:xfrm>
          <a:prstGeom prst="rect">
            <a:avLst/>
          </a:prstGeom>
          <a:noFill/>
          <a:ln>
            <a:noFill/>
          </a:ln>
        </p:spPr>
      </p:pic>
      <p:pic>
        <p:nvPicPr>
          <p:cNvPr id="166" name="Google Shape;166;p20" descr="{&quot;aid&quot;:null,&quot;code&quot;:&quot;$$\\cos\\theta\\,=\\,\\mathbf{R}\\cdot \\mathbf{n}$$&quot;,&quot;font&quot;:{&quot;family&quot;:&quot;Arial&quot;,&quot;size&quot;:28.5,&quot;color&quot;:&quot;#000000&quot;},&quot;id&quot;:&quot;3&quot;,&quot;backgroundColorModified&quot;:false,&quot;type&quot;:&quot;$$&quot;,&quot;backgroundColor&quot;:&quot;#FFFFFF&quot;,&quot;ts&quot;:1635349208642,&quot;cs&quot;:&quot;mtJeAJ+pLOvQn58IMJ3Dyw==&quot;,&quot;size&quot;:{&quot;width&quot;:259.40000000000003,&quot;height&quot;:32}}"/>
          <p:cNvPicPr preferRelativeResize="0"/>
          <p:nvPr/>
        </p:nvPicPr>
        <p:blipFill>
          <a:blip r:embed="rId5">
            <a:alphaModFix/>
          </a:blip>
          <a:stretch>
            <a:fillRect/>
          </a:stretch>
        </p:blipFill>
        <p:spPr>
          <a:xfrm>
            <a:off x="3121025" y="4197675"/>
            <a:ext cx="2901950" cy="3580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novos materiais</a:t>
            </a:r>
            <a:endParaRPr/>
          </a:p>
        </p:txBody>
      </p:sp>
      <p:sp>
        <p:nvSpPr>
          <p:cNvPr id="189" name="Google Shape;189;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78</a:t>
            </a:fld>
            <a:endParaRPr/>
          </a:p>
        </p:txBody>
      </p:sp>
      <p:pic>
        <p:nvPicPr>
          <p:cNvPr id="190" name="Google Shape;190;p23"/>
          <p:cNvPicPr preferRelativeResize="0"/>
          <p:nvPr/>
        </p:nvPicPr>
        <p:blipFill>
          <a:blip r:embed="rId3">
            <a:alphaModFix/>
          </a:blip>
          <a:stretch>
            <a:fillRect/>
          </a:stretch>
        </p:blipFill>
        <p:spPr>
          <a:xfrm>
            <a:off x="590950" y="791509"/>
            <a:ext cx="7962100" cy="44786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Aproximação de Schlick</a:t>
            </a:r>
            <a:endParaRPr/>
          </a:p>
        </p:txBody>
      </p:sp>
      <p:sp>
        <p:nvSpPr>
          <p:cNvPr id="197" name="Google Shape;197;p24"/>
          <p:cNvSpPr txBox="1">
            <a:spLocks noGrp="1"/>
          </p:cNvSpPr>
          <p:nvPr>
            <p:ph type="body" idx="1"/>
          </p:nvPr>
        </p:nvSpPr>
        <p:spPr>
          <a:xfrm>
            <a:off x="390550" y="838984"/>
            <a:ext cx="8428200" cy="570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Permite calcular o coeficiente de reflexão: </a:t>
            </a:r>
            <a:endParaRPr/>
          </a:p>
        </p:txBody>
      </p:sp>
      <p:sp>
        <p:nvSpPr>
          <p:cNvPr id="198" name="Google Shape;198;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79</a:t>
            </a:fld>
            <a:endParaRPr/>
          </a:p>
        </p:txBody>
      </p:sp>
      <p:pic>
        <p:nvPicPr>
          <p:cNvPr id="199" name="Google Shape;199;p24"/>
          <p:cNvPicPr preferRelativeResize="0"/>
          <p:nvPr/>
        </p:nvPicPr>
        <p:blipFill>
          <a:blip r:embed="rId3">
            <a:alphaModFix/>
          </a:blip>
          <a:stretch>
            <a:fillRect/>
          </a:stretch>
        </p:blipFill>
        <p:spPr>
          <a:xfrm>
            <a:off x="474899" y="1593899"/>
            <a:ext cx="4764075" cy="2108150"/>
          </a:xfrm>
          <a:prstGeom prst="rect">
            <a:avLst/>
          </a:prstGeom>
          <a:noFill/>
          <a:ln>
            <a:noFill/>
          </a:ln>
        </p:spPr>
      </p:pic>
      <p:pic>
        <p:nvPicPr>
          <p:cNvPr id="200" name="Google Shape;200;p24"/>
          <p:cNvPicPr preferRelativeResize="0"/>
          <p:nvPr/>
        </p:nvPicPr>
        <p:blipFill>
          <a:blip r:embed="rId4">
            <a:alphaModFix/>
          </a:blip>
          <a:stretch>
            <a:fillRect/>
          </a:stretch>
        </p:blipFill>
        <p:spPr>
          <a:xfrm>
            <a:off x="4200825" y="3111600"/>
            <a:ext cx="4533825" cy="1988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Desempenho do Algoritmo</a:t>
            </a:r>
            <a:endParaRPr dirty="0"/>
          </a:p>
        </p:txBody>
      </p:sp>
      <p:sp>
        <p:nvSpPr>
          <p:cNvPr id="119" name="Google Shape;119;p1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dirty="0"/>
          </a:p>
        </p:txBody>
      </p:sp>
      <p:sp>
        <p:nvSpPr>
          <p:cNvPr id="120" name="Google Shape;120;p1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a:t>
            </a:fld>
            <a:endParaRPr dirty="0"/>
          </a:p>
        </p:txBody>
      </p:sp>
      <p:graphicFrame>
        <p:nvGraphicFramePr>
          <p:cNvPr id="121" name="Google Shape;121;p16"/>
          <p:cNvGraphicFramePr/>
          <p:nvPr/>
        </p:nvGraphicFramePr>
        <p:xfrm>
          <a:off x="390550" y="838975"/>
          <a:ext cx="3918025" cy="2669550"/>
        </p:xfrm>
        <a:graphic>
          <a:graphicData uri="http://schemas.openxmlformats.org/drawingml/2006/table">
            <a:tbl>
              <a:tblPr>
                <a:noFill/>
                <a:tableStyleId>{A8555C19-C3CE-40DF-9406-78DCFAF73910}</a:tableStyleId>
              </a:tblPr>
              <a:tblGrid>
                <a:gridCol w="1278875">
                  <a:extLst>
                    <a:ext uri="{9D8B030D-6E8A-4147-A177-3AD203B41FA5}">
                      <a16:colId xmlns:a16="http://schemas.microsoft.com/office/drawing/2014/main" val="20000"/>
                    </a:ext>
                  </a:extLst>
                </a:gridCol>
                <a:gridCol w="906825">
                  <a:extLst>
                    <a:ext uri="{9D8B030D-6E8A-4147-A177-3AD203B41FA5}">
                      <a16:colId xmlns:a16="http://schemas.microsoft.com/office/drawing/2014/main" val="20001"/>
                    </a:ext>
                  </a:extLst>
                </a:gridCol>
                <a:gridCol w="1034775">
                  <a:extLst>
                    <a:ext uri="{9D8B030D-6E8A-4147-A177-3AD203B41FA5}">
                      <a16:colId xmlns:a16="http://schemas.microsoft.com/office/drawing/2014/main" val="20002"/>
                    </a:ext>
                  </a:extLst>
                </a:gridCol>
                <a:gridCol w="697550">
                  <a:extLst>
                    <a:ext uri="{9D8B030D-6E8A-4147-A177-3AD203B41FA5}">
                      <a16:colId xmlns:a16="http://schemas.microsoft.com/office/drawing/2014/main" val="20003"/>
                    </a:ext>
                  </a:extLst>
                </a:gridCol>
              </a:tblGrid>
              <a:tr h="444925">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Arquitetura</a:t>
                      </a:r>
                      <a:endParaRPr sz="1500" b="1"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Speed up</a:t>
                      </a:r>
                      <a:endParaRPr sz="1500" b="1"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Tempo (s)</a:t>
                      </a:r>
                      <a:endParaRPr sz="1500" b="1"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Horas</a:t>
                      </a:r>
                      <a:endParaRPr sz="1500" b="1"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extLst>
                  <a:ext uri="{0D108BD9-81ED-4DB2-BD59-A6C34878D82A}">
                    <a16:rowId xmlns:a16="http://schemas.microsoft.com/office/drawing/2014/main" val="10000"/>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i7</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123250.00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34.236</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32 x Xeon</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53</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2341.48</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0.650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K80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525</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234.64</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0.065</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V100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4692</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26.27</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0.007</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4 x V100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8406</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14.66</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0.004</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22" name="Google Shape;122;p16"/>
          <p:cNvPicPr preferRelativeResize="0"/>
          <p:nvPr/>
        </p:nvPicPr>
        <p:blipFill>
          <a:blip r:embed="rId3">
            <a:alphaModFix/>
          </a:blip>
          <a:stretch>
            <a:fillRect/>
          </a:stretch>
        </p:blipFill>
        <p:spPr>
          <a:xfrm>
            <a:off x="4397450" y="838975"/>
            <a:ext cx="4423784" cy="2697299"/>
          </a:xfrm>
          <a:prstGeom prst="rect">
            <a:avLst/>
          </a:prstGeom>
          <a:noFill/>
          <a:ln>
            <a:noFill/>
          </a:ln>
        </p:spPr>
      </p:pic>
      <p:pic>
        <p:nvPicPr>
          <p:cNvPr id="123" name="Google Shape;123;p16"/>
          <p:cNvPicPr preferRelativeResize="0"/>
          <p:nvPr/>
        </p:nvPicPr>
        <p:blipFill rotWithShape="1">
          <a:blip r:embed="rId4">
            <a:alphaModFix/>
          </a:blip>
          <a:srcRect t="67964"/>
          <a:stretch/>
        </p:blipFill>
        <p:spPr>
          <a:xfrm>
            <a:off x="393025" y="3535017"/>
            <a:ext cx="8428200" cy="180005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reflexões atualizadas</a:t>
            </a:r>
            <a:endParaRPr/>
          </a:p>
        </p:txBody>
      </p:sp>
      <p:sp>
        <p:nvSpPr>
          <p:cNvPr id="223" name="Google Shape;22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80</a:t>
            </a:fld>
            <a:endParaRPr/>
          </a:p>
        </p:txBody>
      </p:sp>
      <p:pic>
        <p:nvPicPr>
          <p:cNvPr id="224" name="Google Shape;224;p27"/>
          <p:cNvPicPr preferRelativeResize="0"/>
          <p:nvPr/>
        </p:nvPicPr>
        <p:blipFill>
          <a:blip r:embed="rId3">
            <a:alphaModFix/>
          </a:blip>
          <a:stretch>
            <a:fillRect/>
          </a:stretch>
        </p:blipFill>
        <p:spPr>
          <a:xfrm>
            <a:off x="627300" y="782134"/>
            <a:ext cx="7934100" cy="44629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uma câmera</a:t>
            </a:r>
            <a:endParaRPr/>
          </a:p>
        </p:txBody>
      </p:sp>
      <p:sp>
        <p:nvSpPr>
          <p:cNvPr id="231" name="Google Shape;231;p28"/>
          <p:cNvSpPr txBox="1">
            <a:spLocks noGrp="1"/>
          </p:cNvSpPr>
          <p:nvPr>
            <p:ph type="body" idx="1"/>
          </p:nvPr>
        </p:nvSpPr>
        <p:spPr>
          <a:xfrm>
            <a:off x="390550" y="838983"/>
            <a:ext cx="8428200" cy="808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preparar uma câmera que possamos definir o ângulo de abertura vertical (vfov) e a razão de aspecto.</a:t>
            </a:r>
            <a:endParaRPr/>
          </a:p>
        </p:txBody>
      </p:sp>
      <p:sp>
        <p:nvSpPr>
          <p:cNvPr id="232" name="Google Shape;232;p2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81</a:t>
            </a:fld>
            <a:endParaRPr/>
          </a:p>
        </p:txBody>
      </p:sp>
      <p:pic>
        <p:nvPicPr>
          <p:cNvPr id="233" name="Google Shape;233;p28"/>
          <p:cNvPicPr preferRelativeResize="0"/>
          <p:nvPr/>
        </p:nvPicPr>
        <p:blipFill>
          <a:blip r:embed="rId3">
            <a:alphaModFix/>
          </a:blip>
          <a:stretch>
            <a:fillRect/>
          </a:stretch>
        </p:blipFill>
        <p:spPr>
          <a:xfrm>
            <a:off x="1407175" y="1869288"/>
            <a:ext cx="3267075" cy="3305175"/>
          </a:xfrm>
          <a:prstGeom prst="rect">
            <a:avLst/>
          </a:prstGeom>
          <a:noFill/>
          <a:ln>
            <a:noFill/>
          </a:ln>
        </p:spPr>
      </p:pic>
      <p:pic>
        <p:nvPicPr>
          <p:cNvPr id="234" name="Google Shape;234;p28" descr="{&quot;id&quot;:&quot;4&quot;,&quot;backgroundColorModified&quot;:null,&quot;code&quot;:&quot;$$h=\\tan\\left(\\frac{\\theta}{2}\\right)$$&quot;,&quot;font&quot;:{&quot;color&quot;:&quot;#000000&quot;,&quot;family&quot;:&quot;Arial&quot;,&quot;size&quot;:12},&quot;backgroundColor&quot;:&quot;#FFFFFF&quot;,&quot;aid&quot;:null,&quot;type&quot;:&quot;$$&quot;,&quot;ts&quot;:1635356701439,&quot;cs&quot;:&quot;vs/DH/j+9rOJ2cmVb9y9PA==&quot;,&quot;size&quot;:{&quot;width&quot;:106.66666666666667,&quot;height&quot;:45}}"/>
          <p:cNvPicPr preferRelativeResize="0"/>
          <p:nvPr/>
        </p:nvPicPr>
        <p:blipFill>
          <a:blip r:embed="rId4">
            <a:alphaModFix/>
          </a:blip>
          <a:stretch>
            <a:fillRect/>
          </a:stretch>
        </p:blipFill>
        <p:spPr>
          <a:xfrm>
            <a:off x="6106225" y="2870775"/>
            <a:ext cx="2108925" cy="88970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câmera</a:t>
            </a:r>
            <a:endParaRPr/>
          </a:p>
        </p:txBody>
      </p:sp>
      <p:sp>
        <p:nvSpPr>
          <p:cNvPr id="257" name="Google Shape;257;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82</a:t>
            </a:fld>
            <a:endParaRPr/>
          </a:p>
        </p:txBody>
      </p:sp>
      <p:pic>
        <p:nvPicPr>
          <p:cNvPr id="258" name="Google Shape;258;p31"/>
          <p:cNvPicPr preferRelativeResize="0"/>
          <p:nvPr/>
        </p:nvPicPr>
        <p:blipFill>
          <a:blip r:embed="rId3">
            <a:alphaModFix/>
          </a:blip>
          <a:stretch>
            <a:fillRect/>
          </a:stretch>
        </p:blipFill>
        <p:spPr>
          <a:xfrm>
            <a:off x="627300" y="782134"/>
            <a:ext cx="7975750" cy="44863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e orientando a câmara</a:t>
            </a:r>
            <a:endParaRPr/>
          </a:p>
        </p:txBody>
      </p:sp>
      <p:sp>
        <p:nvSpPr>
          <p:cNvPr id="265" name="Google Shape;265;p3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 vai precisar definir a posição do ponto de vista, o ponto que está olhando (onde na prática interessa a direção) e uma possível rotação neste eixo.</a:t>
            </a:r>
            <a:endParaRPr/>
          </a:p>
        </p:txBody>
      </p:sp>
      <p:sp>
        <p:nvSpPr>
          <p:cNvPr id="266" name="Google Shape;266;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83</a:t>
            </a:fld>
            <a:endParaRPr/>
          </a:p>
        </p:txBody>
      </p:sp>
      <p:pic>
        <p:nvPicPr>
          <p:cNvPr id="267" name="Google Shape;267;p32"/>
          <p:cNvPicPr preferRelativeResize="0"/>
          <p:nvPr/>
        </p:nvPicPr>
        <p:blipFill>
          <a:blip r:embed="rId3">
            <a:alphaModFix/>
          </a:blip>
          <a:stretch>
            <a:fillRect/>
          </a:stretch>
        </p:blipFill>
        <p:spPr>
          <a:xfrm>
            <a:off x="1088850" y="1933100"/>
            <a:ext cx="7190476" cy="35952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Base ortonormal da câmera</a:t>
            </a:r>
            <a:endParaRPr/>
          </a:p>
        </p:txBody>
      </p:sp>
      <p:sp>
        <p:nvSpPr>
          <p:cNvPr id="274" name="Google Shape;274;p33"/>
          <p:cNvSpPr txBox="1">
            <a:spLocks noGrp="1"/>
          </p:cNvSpPr>
          <p:nvPr>
            <p:ph type="body" idx="1"/>
          </p:nvPr>
        </p:nvSpPr>
        <p:spPr>
          <a:xfrm>
            <a:off x="390550" y="838983"/>
            <a:ext cx="8428200" cy="1094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Uma forma de controlar a orientação da câmera é com um vetor apontando para cima (view up). Depois fazer os ajustes para se obter uma base ortonormal.</a:t>
            </a:r>
            <a:endParaRPr/>
          </a:p>
        </p:txBody>
      </p:sp>
      <p:sp>
        <p:nvSpPr>
          <p:cNvPr id="275" name="Google Shape;275;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84</a:t>
            </a:fld>
            <a:endParaRPr/>
          </a:p>
        </p:txBody>
      </p:sp>
      <p:pic>
        <p:nvPicPr>
          <p:cNvPr id="276" name="Google Shape;276;p33"/>
          <p:cNvPicPr preferRelativeResize="0"/>
          <p:nvPr/>
        </p:nvPicPr>
        <p:blipFill>
          <a:blip r:embed="rId3">
            <a:alphaModFix/>
          </a:blip>
          <a:stretch>
            <a:fillRect/>
          </a:stretch>
        </p:blipFill>
        <p:spPr>
          <a:xfrm>
            <a:off x="474900" y="2142325"/>
            <a:ext cx="8428199" cy="2380824"/>
          </a:xfrm>
          <a:prstGeom prst="rect">
            <a:avLst/>
          </a:prstGeom>
          <a:noFill/>
          <a:ln>
            <a:noFill/>
          </a:ln>
        </p:spPr>
      </p:pic>
      <p:sp>
        <p:nvSpPr>
          <p:cNvPr id="277" name="Google Shape;277;p33"/>
          <p:cNvSpPr txBox="1"/>
          <p:nvPr/>
        </p:nvSpPr>
        <p:spPr>
          <a:xfrm>
            <a:off x="4949275" y="484965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300" b="1">
                <a:solidFill>
                  <a:schemeClr val="dk1"/>
                </a:solidFill>
                <a:latin typeface="Calibri"/>
                <a:ea typeface="Calibri"/>
                <a:cs typeface="Calibri"/>
                <a:sym typeface="Calibri"/>
              </a:rPr>
              <a:t>vup, v e w estão no mesmo plano.</a:t>
            </a:r>
            <a:endParaRPr sz="1500" b="1"/>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nova câmera</a:t>
            </a:r>
            <a:endParaRPr/>
          </a:p>
        </p:txBody>
      </p:sp>
      <p:sp>
        <p:nvSpPr>
          <p:cNvPr id="300" name="Google Shape;300;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85</a:t>
            </a:fld>
            <a:endParaRPr/>
          </a:p>
        </p:txBody>
      </p:sp>
      <p:pic>
        <p:nvPicPr>
          <p:cNvPr id="301" name="Google Shape;301;p36"/>
          <p:cNvPicPr preferRelativeResize="0"/>
          <p:nvPr/>
        </p:nvPicPr>
        <p:blipFill>
          <a:blip r:embed="rId3">
            <a:alphaModFix/>
          </a:blip>
          <a:stretch>
            <a:fillRect/>
          </a:stretch>
        </p:blipFill>
        <p:spPr>
          <a:xfrm>
            <a:off x="489650" y="951175"/>
            <a:ext cx="7866000" cy="442461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Fazendo um zoom</a:t>
            </a:r>
            <a:endParaRPr/>
          </a:p>
        </p:txBody>
      </p:sp>
      <p:sp>
        <p:nvSpPr>
          <p:cNvPr id="308" name="Google Shape;308;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86</a:t>
            </a:fld>
            <a:endParaRPr/>
          </a:p>
        </p:txBody>
      </p:sp>
      <p:pic>
        <p:nvPicPr>
          <p:cNvPr id="309" name="Google Shape;309;p37"/>
          <p:cNvPicPr preferRelativeResize="0"/>
          <p:nvPr/>
        </p:nvPicPr>
        <p:blipFill>
          <a:blip r:embed="rId3">
            <a:alphaModFix/>
          </a:blip>
          <a:stretch>
            <a:fillRect/>
          </a:stretch>
        </p:blipFill>
        <p:spPr>
          <a:xfrm>
            <a:off x="489650" y="951175"/>
            <a:ext cx="7866000" cy="442462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17" name="Google Shape;317;p38"/>
          <p:cNvSpPr txBox="1">
            <a:spLocks noGrp="1"/>
          </p:cNvSpPr>
          <p:nvPr>
            <p:ph type="body" idx="1"/>
          </p:nvPr>
        </p:nvSpPr>
        <p:spPr>
          <a:xfrm>
            <a:off x="390550" y="838975"/>
            <a:ext cx="8567400" cy="813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Simula um efeito de profundidade de campo (depth of field)</a:t>
            </a:r>
            <a:endParaRPr/>
          </a:p>
          <a:p>
            <a:pPr marL="0" lvl="0" indent="0" algn="l" rtl="0">
              <a:spcBef>
                <a:spcPts val="400"/>
              </a:spcBef>
              <a:spcAft>
                <a:spcPts val="0"/>
              </a:spcAft>
              <a:buNone/>
            </a:pPr>
            <a:r>
              <a:rPr lang="en-BR"/>
              <a:t>Podemos criar o efeito por um conjunto sensor, lente e abertura.</a:t>
            </a:r>
            <a:endParaRPr/>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87</a:t>
            </a:fld>
            <a:endParaRPr/>
          </a:p>
        </p:txBody>
      </p:sp>
      <p:pic>
        <p:nvPicPr>
          <p:cNvPr id="319" name="Google Shape;319;p38"/>
          <p:cNvPicPr preferRelativeResize="0"/>
          <p:nvPr/>
        </p:nvPicPr>
        <p:blipFill>
          <a:blip r:embed="rId3">
            <a:alphaModFix/>
          </a:blip>
          <a:stretch>
            <a:fillRect/>
          </a:stretch>
        </p:blipFill>
        <p:spPr>
          <a:xfrm>
            <a:off x="1876425" y="1577563"/>
            <a:ext cx="5391150" cy="40290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26" name="Google Shape;326;p39"/>
          <p:cNvSpPr txBox="1">
            <a:spLocks noGrp="1"/>
          </p:cNvSpPr>
          <p:nvPr>
            <p:ph type="body" idx="1"/>
          </p:nvPr>
        </p:nvSpPr>
        <p:spPr>
          <a:xfrm>
            <a:off x="390550" y="838975"/>
            <a:ext cx="8567400" cy="5835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truque a ser usado é lançar os raios como se fosse da lente.</a:t>
            </a:r>
            <a:endParaRPr/>
          </a:p>
        </p:txBody>
      </p:sp>
      <p:sp>
        <p:nvSpPr>
          <p:cNvPr id="327" name="Google Shape;327;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88</a:t>
            </a:fld>
            <a:endParaRPr/>
          </a:p>
        </p:txBody>
      </p:sp>
      <p:pic>
        <p:nvPicPr>
          <p:cNvPr id="328" name="Google Shape;328;p39"/>
          <p:cNvPicPr preferRelativeResize="0"/>
          <p:nvPr/>
        </p:nvPicPr>
        <p:blipFill>
          <a:blip r:embed="rId3">
            <a:alphaModFix/>
          </a:blip>
          <a:stretch>
            <a:fillRect/>
          </a:stretch>
        </p:blipFill>
        <p:spPr>
          <a:xfrm>
            <a:off x="532900" y="1581125"/>
            <a:ext cx="8078195" cy="368345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desfocagem</a:t>
            </a:r>
            <a:endParaRPr/>
          </a:p>
        </p:txBody>
      </p:sp>
      <p:sp>
        <p:nvSpPr>
          <p:cNvPr id="367" name="Google Shape;367;p4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89</a:t>
            </a:fld>
            <a:endParaRPr/>
          </a:p>
        </p:txBody>
      </p:sp>
      <p:pic>
        <p:nvPicPr>
          <p:cNvPr id="368" name="Google Shape;368;p44"/>
          <p:cNvPicPr preferRelativeResize="0"/>
          <p:nvPr/>
        </p:nvPicPr>
        <p:blipFill>
          <a:blip r:embed="rId3">
            <a:alphaModFix/>
          </a:blip>
          <a:stretch>
            <a:fillRect/>
          </a:stretch>
        </p:blipFill>
        <p:spPr>
          <a:xfrm>
            <a:off x="480213" y="751200"/>
            <a:ext cx="8183575" cy="460325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Raio (half-line / semirreta)</a:t>
            </a:r>
            <a:endParaRPr dirty="0"/>
          </a:p>
        </p:txBody>
      </p:sp>
      <p:sp>
        <p:nvSpPr>
          <p:cNvPr id="234" name="Google Shape;234;p2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Raios do RayTracer</a:t>
            </a:r>
            <a:endParaRPr dirty="0"/>
          </a:p>
        </p:txBody>
      </p:sp>
      <p:sp>
        <p:nvSpPr>
          <p:cNvPr id="235" name="Google Shape;235;p2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a:t>
            </a:fld>
            <a:endParaRPr dirty="0"/>
          </a:p>
        </p:txBody>
      </p:sp>
      <p:pic>
        <p:nvPicPr>
          <p:cNvPr id="236" name="Google Shape;236;p29" descr="{&quot;id&quot;:&quot;1&quot;,&quot;code&quot;:&quot;$$\\text{P}\\left(t\\right)=\\text{A}+t\\text{b}$$&quot;,&quot;backgroundColorModified&quot;:null,&quot;aid&quot;:null,&quot;font&quot;:{&quot;family&quot;:&quot;Arial&quot;,&quot;color&quot;:&quot;#000000&quot;,&quot;size&quot;:12},&quot;type&quot;:&quot;$$&quot;,&quot;backgroundColor&quot;:&quot;#FFFFFF&quot;,&quot;ts&quot;:1635087044281,&quot;cs&quot;:&quot;1lorksIPc/yUA/W6N94ILw==&quot;,&quot;size&quot;:{&quot;width&quot;:112.33333333333333,&quot;height&quot;:18.833333333333332}}"/>
          <p:cNvPicPr preferRelativeResize="0"/>
          <p:nvPr/>
        </p:nvPicPr>
        <p:blipFill>
          <a:blip r:embed="rId3">
            <a:alphaModFix/>
          </a:blip>
          <a:stretch>
            <a:fillRect/>
          </a:stretch>
        </p:blipFill>
        <p:spPr>
          <a:xfrm>
            <a:off x="646225" y="1343550"/>
            <a:ext cx="2404625" cy="403150"/>
          </a:xfrm>
          <a:prstGeom prst="rect">
            <a:avLst/>
          </a:prstGeom>
          <a:noFill/>
          <a:ln>
            <a:noFill/>
          </a:ln>
        </p:spPr>
      </p:pic>
      <p:sp>
        <p:nvSpPr>
          <p:cNvPr id="237" name="Google Shape;237;p29"/>
          <p:cNvSpPr txBox="1"/>
          <p:nvPr/>
        </p:nvSpPr>
        <p:spPr>
          <a:xfrm>
            <a:off x="419450" y="1867850"/>
            <a:ext cx="353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500">
                <a:solidFill>
                  <a:schemeClr val="dk1"/>
                </a:solidFill>
                <a:latin typeface="Calibri"/>
                <a:ea typeface="Calibri"/>
                <a:cs typeface="Calibri"/>
                <a:sym typeface="Calibri"/>
              </a:rPr>
              <a:t>A é a origem do raio</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b é um vetor que define a direção do raio</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t é um parâmetro real</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P(t) é o ponto sobre o raio</a:t>
            </a:r>
            <a:endParaRPr sz="1700" dirty="0"/>
          </a:p>
        </p:txBody>
      </p:sp>
      <p:pic>
        <p:nvPicPr>
          <p:cNvPr id="238" name="Google Shape;238;p29"/>
          <p:cNvPicPr preferRelativeResize="0"/>
          <p:nvPr/>
        </p:nvPicPr>
        <p:blipFill>
          <a:blip r:embed="rId4">
            <a:alphaModFix/>
          </a:blip>
          <a:stretch>
            <a:fillRect/>
          </a:stretch>
        </p:blipFill>
        <p:spPr>
          <a:xfrm>
            <a:off x="965075" y="2929575"/>
            <a:ext cx="7279126" cy="23686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cena final</a:t>
            </a:r>
            <a:endParaRPr/>
          </a:p>
        </p:txBody>
      </p:sp>
      <p:sp>
        <p:nvSpPr>
          <p:cNvPr id="399" name="Google Shape;399;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90</a:t>
            </a:fld>
            <a:endParaRPr/>
          </a:p>
        </p:txBody>
      </p:sp>
      <p:pic>
        <p:nvPicPr>
          <p:cNvPr id="400" name="Google Shape;400;p48"/>
          <p:cNvPicPr preferRelativeResize="0"/>
          <p:nvPr/>
        </p:nvPicPr>
        <p:blipFill>
          <a:blip r:embed="rId3">
            <a:alphaModFix/>
          </a:blip>
          <a:stretch>
            <a:fillRect/>
          </a:stretch>
        </p:blipFill>
        <p:spPr>
          <a:xfrm>
            <a:off x="627300" y="782117"/>
            <a:ext cx="7170723" cy="4780482"/>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Próximos Passos</a:t>
            </a:r>
            <a:endParaRPr/>
          </a:p>
        </p:txBody>
      </p:sp>
      <p:sp>
        <p:nvSpPr>
          <p:cNvPr id="407" name="Google Shape;407;p49"/>
          <p:cNvSpPr txBox="1">
            <a:spLocks noGrp="1"/>
          </p:cNvSpPr>
          <p:nvPr>
            <p:ph type="body" idx="1"/>
          </p:nvPr>
        </p:nvSpPr>
        <p:spPr>
          <a:xfrm>
            <a:off x="390550" y="629725"/>
            <a:ext cx="8428200" cy="49080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200"/>
              </a:spcBef>
              <a:spcAft>
                <a:spcPts val="0"/>
              </a:spcAft>
              <a:buClr>
                <a:srgbClr val="222222"/>
              </a:buClr>
              <a:buSzPts val="1400"/>
              <a:buAutoNum type="arabicPeriod"/>
            </a:pPr>
            <a:r>
              <a:rPr lang="en-BR" sz="1400" b="1">
                <a:solidFill>
                  <a:srgbClr val="222222"/>
                </a:solidFill>
                <a:latin typeface="Arial"/>
                <a:ea typeface="Arial"/>
                <a:cs typeface="Arial"/>
                <a:sym typeface="Arial"/>
              </a:rPr>
              <a:t>Lights </a:t>
            </a:r>
            <a:r>
              <a:rPr lang="en-BR" sz="1400">
                <a:solidFill>
                  <a:srgbClr val="222222"/>
                </a:solidFill>
                <a:latin typeface="Arial"/>
                <a:ea typeface="Arial"/>
                <a:cs typeface="Arial"/>
                <a:sym typeface="Arial"/>
              </a:rPr>
              <a:t>— You can do this explicitly, by sending shadow rays to lights, or it can be done implicitly by making some objects emit light, biasing scattered rays toward them, and then downweighting those rays to cancel out the bias. Both work. I am in the minority in favoring the latter approach.</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Triangles </a:t>
            </a:r>
            <a:r>
              <a:rPr lang="en-BR" sz="1400">
                <a:solidFill>
                  <a:srgbClr val="222222"/>
                </a:solidFill>
                <a:latin typeface="Arial"/>
                <a:ea typeface="Arial"/>
                <a:cs typeface="Arial"/>
                <a:sym typeface="Arial"/>
              </a:rPr>
              <a:t>— Most cool models are in triangle form. The model I/O is the worst and almost everybody tries to get somebody else’s code to do this.</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Surface Textures </a:t>
            </a:r>
            <a:r>
              <a:rPr lang="en-BR" sz="1400">
                <a:solidFill>
                  <a:srgbClr val="222222"/>
                </a:solidFill>
                <a:latin typeface="Arial"/>
                <a:ea typeface="Arial"/>
                <a:cs typeface="Arial"/>
                <a:sym typeface="Arial"/>
              </a:rPr>
              <a:t>— This lets you paste images on like wall paper. Pretty easy and a good thing to do.</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Solid textures </a:t>
            </a:r>
            <a:r>
              <a:rPr lang="en-BR" sz="1400">
                <a:solidFill>
                  <a:srgbClr val="222222"/>
                </a:solidFill>
                <a:latin typeface="Arial"/>
                <a:ea typeface="Arial"/>
                <a:cs typeface="Arial"/>
                <a:sym typeface="Arial"/>
              </a:rPr>
              <a:t>— Ken Perlin has his code online. Andrew Kensler has some very cool info at his blog.</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Volumes and Media </a:t>
            </a:r>
            <a:r>
              <a:rPr lang="en-BR" sz="1400">
                <a:solidFill>
                  <a:srgbClr val="222222"/>
                </a:solidFill>
                <a:latin typeface="Arial"/>
                <a:ea typeface="Arial"/>
                <a:cs typeface="Arial"/>
                <a:sym typeface="Arial"/>
              </a:rPr>
              <a:t>— Cool stuff and will challenge your software architecture. I favor making volumes have the hittable interface and probabilistically have intersections based on density. Your rendering code doesn’t even have to know it has volumes with that method.</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1000"/>
              </a:spcAft>
              <a:buClr>
                <a:srgbClr val="222222"/>
              </a:buClr>
              <a:buSzPts val="1400"/>
              <a:buAutoNum type="arabicPeriod"/>
            </a:pPr>
            <a:r>
              <a:rPr lang="en-BR" sz="1400" b="1">
                <a:solidFill>
                  <a:srgbClr val="222222"/>
                </a:solidFill>
                <a:latin typeface="Arial"/>
                <a:ea typeface="Arial"/>
                <a:cs typeface="Arial"/>
                <a:sym typeface="Arial"/>
              </a:rPr>
              <a:t>Parallelism </a:t>
            </a:r>
            <a:r>
              <a:rPr lang="en-BR" sz="1400">
                <a:solidFill>
                  <a:srgbClr val="222222"/>
                </a:solidFill>
                <a:latin typeface="Arial"/>
                <a:ea typeface="Arial"/>
                <a:cs typeface="Arial"/>
                <a:sym typeface="Arial"/>
              </a:rPr>
              <a:t>— Run N copies of your code on N cores with different random seeds. Average the N runs. This averaging can also be done hierarchically where N/2 pairs can be averaged to get</a:t>
            </a:r>
            <a:r>
              <a:rPr lang="en-BR" sz="1650">
                <a:solidFill>
                  <a:srgbClr val="222222"/>
                </a:solidFill>
                <a:latin typeface="Arial"/>
                <a:ea typeface="Arial"/>
                <a:cs typeface="Arial"/>
                <a:sym typeface="Arial"/>
              </a:rPr>
              <a:t> </a:t>
            </a:r>
            <a:r>
              <a:rPr lang="en-BR" sz="1400">
                <a:solidFill>
                  <a:srgbClr val="222222"/>
                </a:solidFill>
                <a:latin typeface="Arial"/>
                <a:ea typeface="Arial"/>
                <a:cs typeface="Arial"/>
                <a:sym typeface="Arial"/>
              </a:rPr>
              <a:t>N/4 images, and pairs of those can be averaged. That method of parallelism should extend well into the thousands of cores with very little coding.</a:t>
            </a:r>
            <a:endParaRPr sz="1756">
              <a:latin typeface="Arial"/>
              <a:ea typeface="Arial"/>
              <a:cs typeface="Arial"/>
              <a:sym typeface="Arial"/>
            </a:endParaRPr>
          </a:p>
        </p:txBody>
      </p:sp>
      <p:sp>
        <p:nvSpPr>
          <p:cNvPr id="408" name="Google Shape;408;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91</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Motion Blur Resultado</a:t>
            </a:r>
            <a:endParaRPr/>
          </a:p>
        </p:txBody>
      </p:sp>
      <p:sp>
        <p:nvSpPr>
          <p:cNvPr id="125" name="Google Shape;125;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92</a:t>
            </a:fld>
            <a:endParaRPr/>
          </a:p>
        </p:txBody>
      </p:sp>
      <p:pic>
        <p:nvPicPr>
          <p:cNvPr id="126" name="Google Shape;126;p17"/>
          <p:cNvPicPr preferRelativeResize="0"/>
          <p:nvPr/>
        </p:nvPicPr>
        <p:blipFill>
          <a:blip r:embed="rId3">
            <a:alphaModFix/>
          </a:blip>
          <a:stretch>
            <a:fillRect/>
          </a:stretch>
        </p:blipFill>
        <p:spPr>
          <a:xfrm>
            <a:off x="627300" y="782133"/>
            <a:ext cx="7816850" cy="43969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Bounding Volume Hierarchies</a:t>
            </a:r>
            <a:endParaRPr/>
          </a:p>
        </p:txBody>
      </p:sp>
      <p:sp>
        <p:nvSpPr>
          <p:cNvPr id="142" name="Google Shape;142;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43" name="Google Shape;143;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93</a:t>
            </a:fld>
            <a:endParaRPr/>
          </a:p>
        </p:txBody>
      </p:sp>
      <p:pic>
        <p:nvPicPr>
          <p:cNvPr id="144" name="Google Shape;144;p19"/>
          <p:cNvPicPr preferRelativeResize="0"/>
          <p:nvPr/>
        </p:nvPicPr>
        <p:blipFill>
          <a:blip r:embed="rId3">
            <a:alphaModFix/>
          </a:blip>
          <a:stretch>
            <a:fillRect/>
          </a:stretch>
        </p:blipFill>
        <p:spPr>
          <a:xfrm>
            <a:off x="507647" y="1195975"/>
            <a:ext cx="6739101" cy="29951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Axis-Aligned Bounding Boxes (AABBs)</a:t>
            </a:r>
            <a:endParaRPr/>
          </a:p>
        </p:txBody>
      </p:sp>
      <p:sp>
        <p:nvSpPr>
          <p:cNvPr id="152" name="Google Shape;152;p2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100">
                <a:solidFill>
                  <a:srgbClr val="222222"/>
                </a:solidFill>
                <a:latin typeface="Arial"/>
                <a:ea typeface="Arial"/>
                <a:cs typeface="Arial"/>
                <a:sym typeface="Arial"/>
              </a:rPr>
              <a:t> two intervals overlapping makes a 2D AABB (a rectangle):</a:t>
            </a:r>
            <a:endParaRPr/>
          </a:p>
        </p:txBody>
      </p:sp>
      <p:sp>
        <p:nvSpPr>
          <p:cNvPr id="153" name="Google Shape;153;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94</a:t>
            </a:fld>
            <a:endParaRPr/>
          </a:p>
        </p:txBody>
      </p:sp>
      <p:pic>
        <p:nvPicPr>
          <p:cNvPr id="154" name="Google Shape;154;p20"/>
          <p:cNvPicPr preferRelativeResize="0"/>
          <p:nvPr/>
        </p:nvPicPr>
        <p:blipFill>
          <a:blip r:embed="rId3">
            <a:alphaModFix/>
          </a:blip>
          <a:stretch>
            <a:fillRect/>
          </a:stretch>
        </p:blipFill>
        <p:spPr>
          <a:xfrm>
            <a:off x="1133900" y="1401575"/>
            <a:ext cx="5784025" cy="36587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Interseção Ray-slab</a:t>
            </a:r>
            <a:endParaRPr/>
          </a:p>
        </p:txBody>
      </p:sp>
      <p:sp>
        <p:nvSpPr>
          <p:cNvPr id="161" name="Google Shape;161;p2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62" name="Google Shape;162;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95</a:t>
            </a:fld>
            <a:endParaRPr/>
          </a:p>
        </p:txBody>
      </p:sp>
      <p:pic>
        <p:nvPicPr>
          <p:cNvPr id="163" name="Google Shape;163;p21"/>
          <p:cNvPicPr preferRelativeResize="0"/>
          <p:nvPr/>
        </p:nvPicPr>
        <p:blipFill>
          <a:blip r:embed="rId3">
            <a:alphaModFix/>
          </a:blip>
          <a:stretch>
            <a:fillRect/>
          </a:stretch>
        </p:blipFill>
        <p:spPr>
          <a:xfrm>
            <a:off x="1166800" y="905800"/>
            <a:ext cx="6810375" cy="4362450"/>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70" name="Google Shape;170;p2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71" name="Google Shape;171;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96</a:t>
            </a:fld>
            <a:endParaRPr/>
          </a:p>
        </p:txBody>
      </p:sp>
      <p:pic>
        <p:nvPicPr>
          <p:cNvPr id="172" name="Google Shape;172;p22"/>
          <p:cNvPicPr preferRelativeResize="0"/>
          <p:nvPr/>
        </p:nvPicPr>
        <p:blipFill>
          <a:blip r:embed="rId3">
            <a:alphaModFix/>
          </a:blip>
          <a:stretch>
            <a:fillRect/>
          </a:stretch>
        </p:blipFill>
        <p:spPr>
          <a:xfrm>
            <a:off x="565938" y="1863750"/>
            <a:ext cx="3476625" cy="81915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88701" y="838975"/>
            <a:ext cx="2837475" cy="481292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BR" sz="1200">
                <a:solidFill>
                  <a:srgbClr val="222222"/>
                </a:solidFill>
                <a:latin typeface="Arial"/>
                <a:ea typeface="Arial"/>
                <a:cs typeface="Arial"/>
                <a:sym typeface="Arial"/>
              </a:rPr>
              <a:t>the t-intervals need to overlap</a:t>
            </a:r>
            <a:endParaRPr/>
          </a:p>
        </p:txBody>
      </p:sp>
      <p:sp>
        <p:nvSpPr>
          <p:cNvPr id="181" name="Google Shape;18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97</a:t>
            </a:fld>
            <a:endParaRPr/>
          </a:p>
        </p:txBody>
      </p:sp>
      <p:pic>
        <p:nvPicPr>
          <p:cNvPr id="182" name="Google Shape;182;p23"/>
          <p:cNvPicPr preferRelativeResize="0"/>
          <p:nvPr/>
        </p:nvPicPr>
        <p:blipFill>
          <a:blip r:embed="rId3">
            <a:alphaModFix/>
          </a:blip>
          <a:stretch>
            <a:fillRect/>
          </a:stretch>
        </p:blipFill>
        <p:spPr>
          <a:xfrm>
            <a:off x="1971201" y="1188675"/>
            <a:ext cx="4654124" cy="4146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99" name="Google Shape;199;p2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Temos de ter cuidado com bx = 0. Porém se isso acontece, ambos os Txs serão infinito.</a:t>
            </a:r>
            <a:endParaRPr/>
          </a:p>
        </p:txBody>
      </p:sp>
      <p:sp>
        <p:nvSpPr>
          <p:cNvPr id="200" name="Google Shape;200;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98</a:t>
            </a:fld>
            <a:endParaRPr/>
          </a:p>
        </p:txBody>
      </p:sp>
      <p:pic>
        <p:nvPicPr>
          <p:cNvPr id="201" name="Google Shape;201;p25"/>
          <p:cNvPicPr preferRelativeResize="0"/>
          <p:nvPr/>
        </p:nvPicPr>
        <p:blipFill>
          <a:blip r:embed="rId3">
            <a:alphaModFix/>
          </a:blip>
          <a:stretch>
            <a:fillRect/>
          </a:stretch>
        </p:blipFill>
        <p:spPr>
          <a:xfrm>
            <a:off x="1971675" y="1676400"/>
            <a:ext cx="5200650" cy="2362200"/>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42" name="Google Shape;342;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99</a:t>
            </a:fld>
            <a:endParaRPr/>
          </a:p>
        </p:txBody>
      </p:sp>
      <p:pic>
        <p:nvPicPr>
          <p:cNvPr id="343" name="Google Shape;343;p41"/>
          <p:cNvPicPr preferRelativeResize="0"/>
          <p:nvPr/>
        </p:nvPicPr>
        <p:blipFill>
          <a:blip r:embed="rId3">
            <a:alphaModFix/>
          </a:blip>
          <a:stretch>
            <a:fillRect/>
          </a:stretch>
        </p:blipFill>
        <p:spPr>
          <a:xfrm>
            <a:off x="390538" y="1222388"/>
            <a:ext cx="1990725" cy="2809875"/>
          </a:xfrm>
          <a:prstGeom prst="rect">
            <a:avLst/>
          </a:prstGeom>
          <a:noFill/>
          <a:ln>
            <a:noFill/>
          </a:ln>
        </p:spPr>
      </p:pic>
      <p:pic>
        <p:nvPicPr>
          <p:cNvPr id="344" name="Google Shape;344;p41"/>
          <p:cNvPicPr preferRelativeResize="0"/>
          <p:nvPr/>
        </p:nvPicPr>
        <p:blipFill>
          <a:blip r:embed="rId4">
            <a:alphaModFix/>
          </a:blip>
          <a:stretch>
            <a:fillRect/>
          </a:stretch>
        </p:blipFill>
        <p:spPr>
          <a:xfrm>
            <a:off x="3887275" y="1651938"/>
            <a:ext cx="4686300" cy="2124075"/>
          </a:xfrm>
          <a:prstGeom prst="rect">
            <a:avLst/>
          </a:prstGeom>
          <a:noFill/>
          <a:ln>
            <a:noFill/>
          </a:ln>
        </p:spPr>
      </p:pic>
    </p:spTree>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3522</TotalTime>
  <Words>14239</Words>
  <Application>Microsoft Macintosh PowerPoint</Application>
  <PresentationFormat>On-screen Show (16:10)</PresentationFormat>
  <Paragraphs>1868</Paragraphs>
  <Slides>103</Slides>
  <Notes>88</Notes>
  <HiddenSlides>37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103</vt:i4>
      </vt:variant>
    </vt:vector>
  </HeadingPairs>
  <TitlesOfParts>
    <vt:vector size="110" baseType="lpstr">
      <vt:lpstr>Arial</vt:lpstr>
      <vt:lpstr>Calibri</vt:lpstr>
      <vt:lpstr>Courier New</vt:lpstr>
      <vt:lpstr>Georgia</vt:lpstr>
      <vt:lpstr>Menlo</vt:lpstr>
      <vt:lpstr>Verdana</vt:lpstr>
      <vt:lpstr>Personalizar design</vt:lpstr>
      <vt:lpstr>PowerPoint Presentation</vt:lpstr>
      <vt:lpstr>Ray Tracing</vt:lpstr>
      <vt:lpstr>Ray Tracing</vt:lpstr>
      <vt:lpstr>Alguns Livros Interessantes</vt:lpstr>
      <vt:lpstr>Onde Ray Tracing é usado</vt:lpstr>
      <vt:lpstr>Path Tracer</vt:lpstr>
      <vt:lpstr>Projeto</vt:lpstr>
      <vt:lpstr>Desempenho do Algoritmo</vt:lpstr>
      <vt:lpstr>Raio (half-line / semirreta)</vt:lpstr>
      <vt:lpstr>Lançando os Raios na Cena</vt:lpstr>
      <vt:lpstr>Criando câmera</vt:lpstr>
      <vt:lpstr>Interpolações</vt:lpstr>
      <vt:lpstr>Céu</vt:lpstr>
      <vt:lpstr>Resultado no Shadertoy</vt:lpstr>
      <vt:lpstr>Fórmula de Bhaskara</vt:lpstr>
      <vt:lpstr>Adicionando uma Esfera</vt:lpstr>
      <vt:lpstr>Adicionando uma Esfera</vt:lpstr>
      <vt:lpstr>Adicionando uma Esfera</vt:lpstr>
      <vt:lpstr>Adicionando uma Esfera</vt:lpstr>
      <vt:lpstr>Uma esfera vermelha</vt:lpstr>
      <vt:lpstr>Desenhando a esfera</vt:lpstr>
      <vt:lpstr>Normais na Superfície</vt:lpstr>
      <vt:lpstr>Calculando as Normais</vt:lpstr>
      <vt:lpstr>Esfera exibindo valores das normais</vt:lpstr>
      <vt:lpstr>Simplificando o código de intersecção de raios</vt:lpstr>
      <vt:lpstr>Abstração para vários objetos intersectáveis</vt:lpstr>
      <vt:lpstr>Objetos intersectáveis</vt:lpstr>
      <vt:lpstr>Testando esfera pelo ponto de contato</vt:lpstr>
      <vt:lpstr>Face frontal e traseira</vt:lpstr>
      <vt:lpstr>Tratando a face do objeto</vt:lpstr>
      <vt:lpstr>Tratando todos os objetos</vt:lpstr>
      <vt:lpstr>Resultado da organização do código</vt:lpstr>
      <vt:lpstr>Antialiasing</vt:lpstr>
      <vt:lpstr>Gerador de Números Aleatórios</vt:lpstr>
      <vt:lpstr>Proposta</vt:lpstr>
      <vt:lpstr>Várias amostras por pixel</vt:lpstr>
      <vt:lpstr>Lançando vários raios</vt:lpstr>
      <vt:lpstr>Antes e depois do Antialiasing</vt:lpstr>
      <vt:lpstr>Materiais difusos</vt:lpstr>
      <vt:lpstr>Descobrindo onde refletir</vt:lpstr>
      <vt:lpstr>Resultado</vt:lpstr>
      <vt:lpstr>Geração de Números aleatórios para raios</vt:lpstr>
      <vt:lpstr>Lançando vários raios refletidos</vt:lpstr>
      <vt:lpstr>Guardando o número aleatório</vt:lpstr>
      <vt:lpstr>Funções Recursivas (CPU)</vt:lpstr>
      <vt:lpstr>Funções Recursivas (GPU)</vt:lpstr>
      <vt:lpstr>Shadow Acne (10 amostras)</vt:lpstr>
      <vt:lpstr>Shadow Acne (100 amostras)</vt:lpstr>
      <vt:lpstr>Imagem corrigida pelo Gamma</vt:lpstr>
      <vt:lpstr>Imagem com correção do Gamma</vt:lpstr>
      <vt:lpstr>Reflexão Lambertiana</vt:lpstr>
      <vt:lpstr>Raios de forma uniforme</vt:lpstr>
      <vt:lpstr>Resultado da Reflexão Lambertiana</vt:lpstr>
      <vt:lpstr>Espalhamento por Hemisfera</vt:lpstr>
      <vt:lpstr>Raios de forma uniforme</vt:lpstr>
      <vt:lpstr>Resultado da Reflexão Lambertiana Hemisférica</vt:lpstr>
      <vt:lpstr>Reflexão em Materiais Espelhados</vt:lpstr>
      <vt:lpstr>Materiais 1/4</vt:lpstr>
      <vt:lpstr>Materiais 2/4</vt:lpstr>
      <vt:lpstr>Materiais 3/4</vt:lpstr>
      <vt:lpstr>Materiais 4/4</vt:lpstr>
      <vt:lpstr>Nova Cena</vt:lpstr>
      <vt:lpstr>Resultado das esferas metálicas</vt:lpstr>
      <vt:lpstr>Estratégias Avançadas de Ray Tracing</vt:lpstr>
      <vt:lpstr>Projeto 2.3</vt:lpstr>
      <vt:lpstr>Outras Geometrias</vt:lpstr>
      <vt:lpstr>Reflexão Fuzzy</vt:lpstr>
      <vt:lpstr>Resultado com material Fuzzy</vt:lpstr>
      <vt:lpstr>Materiais Dielétricos</vt:lpstr>
      <vt:lpstr>Refração</vt:lpstr>
      <vt:lpstr>Lei de Snell-Descartes</vt:lpstr>
      <vt:lpstr>Determinando o raio refratado</vt:lpstr>
      <vt:lpstr>Determinando o raio refratado</vt:lpstr>
      <vt:lpstr>Resultado das Esferas de Vidro</vt:lpstr>
      <vt:lpstr>Reflexão Total / Total Internal Reflection</vt:lpstr>
      <vt:lpstr>Reflexão Total Interna / Total Internal Reflection</vt:lpstr>
      <vt:lpstr>senos e cossenos</vt:lpstr>
      <vt:lpstr>Resultado com novos materiais</vt:lpstr>
      <vt:lpstr>Aproximação de Schlick</vt:lpstr>
      <vt:lpstr>Resultado das reflexões atualizadas</vt:lpstr>
      <vt:lpstr>Posicionando uma câmera</vt:lpstr>
      <vt:lpstr>Resultado da nova câmera</vt:lpstr>
      <vt:lpstr>Posicionando e orientando a câmara</vt:lpstr>
      <vt:lpstr>Base ortonormal da câmera</vt:lpstr>
      <vt:lpstr>Resultado da nova nova câmera</vt:lpstr>
      <vt:lpstr>Fazendo um zoom</vt:lpstr>
      <vt:lpstr>Desfocando - Blur</vt:lpstr>
      <vt:lpstr>Desfocando - Blur</vt:lpstr>
      <vt:lpstr>Resultado com desfocagem</vt:lpstr>
      <vt:lpstr>Resultado da cena final</vt:lpstr>
      <vt:lpstr>Próximos Passos</vt:lpstr>
      <vt:lpstr>Motion Blur Resultado</vt:lpstr>
      <vt:lpstr>Bounding Volume Hierarchies</vt:lpstr>
      <vt:lpstr>Axis-Aligned Bounding Boxes (AABBs)</vt:lpstr>
      <vt:lpstr>Interseção Ray-slab</vt:lpstr>
      <vt:lpstr>Intersecção</vt:lpstr>
      <vt:lpstr>PowerPoint Presentation</vt:lpstr>
      <vt:lpstr>Intersecção</vt:lpstr>
      <vt:lpstr>Coordenadas de texturas para esferas</vt:lpstr>
      <vt:lpstr>Coordenadas de texturas para esferas</vt:lpstr>
      <vt:lpstr>Resultado</vt:lpstr>
      <vt:lpstr>Resultado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38</cp:revision>
  <cp:lastPrinted>2023-05-17T19:10:18Z</cp:lastPrinted>
  <dcterms:modified xsi:type="dcterms:W3CDTF">2023-05-19T16:05:08Z</dcterms:modified>
</cp:coreProperties>
</file>